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86" r:id="rId3"/>
    <p:sldId id="287" r:id="rId4"/>
    <p:sldId id="289" r:id="rId5"/>
    <p:sldId id="288" r:id="rId6"/>
    <p:sldId id="290" r:id="rId7"/>
    <p:sldId id="294" r:id="rId8"/>
    <p:sldId id="295" r:id="rId9"/>
    <p:sldId id="296" r:id="rId10"/>
    <p:sldId id="297" r:id="rId11"/>
    <p:sldId id="279" r:id="rId12"/>
    <p:sldId id="261" r:id="rId13"/>
    <p:sldId id="280" r:id="rId14"/>
    <p:sldId id="282" r:id="rId15"/>
    <p:sldId id="281" r:id="rId16"/>
    <p:sldId id="283" r:id="rId17"/>
    <p:sldId id="292" r:id="rId18"/>
    <p:sldId id="284" r:id="rId19"/>
    <p:sldId id="269" r:id="rId20"/>
    <p:sldId id="285" r:id="rId21"/>
    <p:sldId id="291" r:id="rId22"/>
    <p:sldId id="293" r:id="rId23"/>
    <p:sldId id="302" r:id="rId24"/>
    <p:sldId id="278" r:id="rId25"/>
    <p:sldId id="26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2" autoAdjust="0"/>
    <p:restoredTop sz="90507" autoAdjust="0"/>
  </p:normalViewPr>
  <p:slideViewPr>
    <p:cSldViewPr>
      <p:cViewPr varScale="1">
        <p:scale>
          <a:sx n="83" d="100"/>
          <a:sy n="83" d="100"/>
        </p:scale>
        <p:origin x="1191"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5B7A9-9F55-4188-835D-E6EB60A7FF0C}" type="datetimeFigureOut">
              <a:rPr lang="tr-TR" smtClean="0"/>
              <a:pPr/>
              <a:t>1.05.2025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F2EFA-5AD8-4D17-9BBB-055978C110E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AF2EFA-5AD8-4D17-9BBB-055978C110ED}" type="slidenum">
              <a:rPr lang="tr-TR" smtClean="0"/>
              <a:pPr/>
              <a:t>5</a:t>
            </a:fld>
            <a:endParaRPr lang="tr-TR"/>
          </a:p>
        </p:txBody>
      </p:sp>
    </p:spTree>
    <p:extLst>
      <p:ext uri="{BB962C8B-B14F-4D97-AF65-F5344CB8AC3E}">
        <p14:creationId xmlns:p14="http://schemas.microsoft.com/office/powerpoint/2010/main" val="301640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FAF2EFA-5AD8-4D17-9BBB-055978C110ED}" type="slidenum">
              <a:rPr lang="tr-TR" smtClean="0"/>
              <a:pPr/>
              <a:t>11</a:t>
            </a:fld>
            <a:endParaRPr lang="tr-TR"/>
          </a:p>
        </p:txBody>
      </p:sp>
    </p:spTree>
    <p:extLst>
      <p:ext uri="{BB962C8B-B14F-4D97-AF65-F5344CB8AC3E}">
        <p14:creationId xmlns:p14="http://schemas.microsoft.com/office/powerpoint/2010/main" val="66034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FAF2EFA-5AD8-4D17-9BBB-055978C110ED}"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08CD9EBE-102B-4C87-8D83-82D43E7D4582}" type="datetime1">
              <a:rPr lang="tr-TR" smtClean="0"/>
              <a:pPr/>
              <a:t>1.05.2025</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89A903D-2E16-4091-A896-F9EFA133644D}" type="datetime1">
              <a:rPr lang="tr-TR" smtClean="0"/>
              <a:pPr/>
              <a:t>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61BEF91-9D46-4A14-981A-7F9DE569D028}" type="datetime1">
              <a:rPr lang="tr-TR" smtClean="0"/>
              <a:pPr/>
              <a:t>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F204B0C-9755-4441-A7AB-3EB08EA4B799}" type="datetime1">
              <a:rPr lang="tr-TR" smtClean="0"/>
              <a:pPr/>
              <a:t>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18ABC89-055A-4D6E-922F-6C55E828E0EC}" type="datetime1">
              <a:rPr lang="tr-TR" smtClean="0"/>
              <a:pPr/>
              <a:t>1.05.2025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4B431C8-E91F-40FA-B6F1-CF0558430238}" type="datetime1">
              <a:rPr lang="tr-TR" smtClean="0"/>
              <a:pPr/>
              <a:t>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14B89F91-6D12-4FCB-BF5B-2FF1EDF637CF}" type="datetime1">
              <a:rPr lang="tr-TR" smtClean="0"/>
              <a:pPr/>
              <a:t>1.05.2025</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CC184482-51A2-4571-AC3E-800ED4469E3B}" type="datetime1">
              <a:rPr lang="tr-TR" smtClean="0"/>
              <a:pPr/>
              <a:t>1.05.2025</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077B733-1685-4D1E-9B4A-B051850F7D84}" type="datetime1">
              <a:rPr lang="tr-TR" smtClean="0"/>
              <a:pPr/>
              <a:t>1.05.2025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376173A-6049-4E7D-AC83-12AB98F98BA3}" type="datetime1">
              <a:rPr lang="tr-TR" smtClean="0"/>
              <a:pPr/>
              <a:t>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AD7A108-2A6C-4AA4-9287-67FD544CEC3B}" type="datetime1">
              <a:rPr lang="tr-TR" smtClean="0"/>
              <a:pPr/>
              <a:t>1.05.2025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B417BC2-7461-4B4B-988F-48F8C3FDC399}" type="datetime1">
              <a:rPr lang="tr-TR" smtClean="0"/>
              <a:pPr/>
              <a:t>1.05.2025</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0"/>
            <a:ext cx="9144000" cy="37596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0" y="3759645"/>
            <a:ext cx="9144000" cy="3086100"/>
          </a:xfrm>
          <a:prstGeom prst="rect">
            <a:avLst/>
          </a:prstGeom>
        </p:spPr>
      </p:pic>
      <p:sp>
        <p:nvSpPr>
          <p:cNvPr id="11" name="10 Yuvarlatılmış Dikdörtgen"/>
          <p:cNvSpPr/>
          <p:nvPr/>
        </p:nvSpPr>
        <p:spPr>
          <a:xfrm>
            <a:off x="1135817" y="1444974"/>
            <a:ext cx="7500990" cy="12858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1 Başlık"/>
          <p:cNvSpPr>
            <a:spLocks noGrp="1"/>
          </p:cNvSpPr>
          <p:nvPr>
            <p:ph type="ctrTitle"/>
          </p:nvPr>
        </p:nvSpPr>
        <p:spPr>
          <a:xfrm>
            <a:off x="1071538" y="3000371"/>
            <a:ext cx="7843862" cy="871541"/>
          </a:xfrm>
        </p:spPr>
        <p:txBody>
          <a:bodyPr>
            <a:normAutofit fontScale="90000"/>
          </a:bodyPr>
          <a:lstStyle/>
          <a:p>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a:r>
            <a:br>
              <a:rPr lang="tr-TR" sz="4000" dirty="0" smtClean="0">
                <a:latin typeface="Times New Roman" pitchFamily="18" charset="0"/>
                <a:cs typeface="Times New Roman" pitchFamily="18" charset="0"/>
              </a:rPr>
            </a:br>
            <a:endParaRPr lang="tr-TR" sz="4000" dirty="0">
              <a:latin typeface="Times New Roman" pitchFamily="18" charset="0"/>
              <a:cs typeface="Times New Roman" pitchFamily="18" charset="0"/>
            </a:endParaRPr>
          </a:p>
        </p:txBody>
      </p:sp>
      <p:sp>
        <p:nvSpPr>
          <p:cNvPr id="4" name="3 Metin kutusu"/>
          <p:cNvSpPr txBox="1"/>
          <p:nvPr/>
        </p:nvSpPr>
        <p:spPr>
          <a:xfrm>
            <a:off x="1207255" y="1566356"/>
            <a:ext cx="7572428" cy="1015663"/>
          </a:xfrm>
          <a:prstGeom prst="rect">
            <a:avLst/>
          </a:prstGeom>
          <a:noFill/>
        </p:spPr>
        <p:txBody>
          <a:bodyPr wrap="square" rtlCol="0">
            <a:spAutoFit/>
          </a:bodyPr>
          <a:lstStyle/>
          <a:p>
            <a:pPr algn="ctr"/>
            <a:endParaRPr lang="tr-TR" b="1" cap="all" dirty="0" smtClean="0">
              <a:solidFill>
                <a:schemeClr val="accent5">
                  <a:lumMod val="20000"/>
                  <a:lumOff val="80000"/>
                </a:schemeClr>
              </a:solidFill>
              <a:latin typeface="Times New Roman" pitchFamily="18" charset="0"/>
              <a:cs typeface="Times New Roman" pitchFamily="18" charset="0"/>
            </a:endParaRPr>
          </a:p>
          <a:p>
            <a:pPr algn="ctr"/>
            <a:r>
              <a:rPr lang="tr-TR" sz="2400" b="1" cap="all" dirty="0" smtClean="0">
                <a:latin typeface="Times New Roman" pitchFamily="18" charset="0"/>
                <a:cs typeface="Times New Roman" pitchFamily="18" charset="0"/>
              </a:rPr>
              <a:t>KADIN ÇİFTÇİLER VE İKLİM DEĞİŞİKLİĞİ</a:t>
            </a:r>
            <a:endParaRPr lang="tr-TR" sz="2400" dirty="0" smtClean="0">
              <a:latin typeface="Times New Roman" pitchFamily="18" charset="0"/>
              <a:cs typeface="Times New Roman" pitchFamily="18" charset="0"/>
            </a:endParaRPr>
          </a:p>
          <a:p>
            <a:endParaRPr lang="tr-TR" dirty="0"/>
          </a:p>
        </p:txBody>
      </p:sp>
      <p:pic>
        <p:nvPicPr>
          <p:cNvPr id="7" name="Picture 6" descr="Bolu Abant İzzet Baysal Üniversitesi | BAİBU Logosu"/>
          <p:cNvPicPr>
            <a:picLocks noChangeAspect="1" noChangeArrowheads="1"/>
          </p:cNvPicPr>
          <p:nvPr/>
        </p:nvPicPr>
        <p:blipFill>
          <a:blip r:embed="rId3" cstate="print"/>
          <a:srcRect/>
          <a:stretch>
            <a:fillRect/>
          </a:stretch>
        </p:blipFill>
        <p:spPr bwMode="auto">
          <a:xfrm>
            <a:off x="152767" y="203443"/>
            <a:ext cx="951998" cy="944560"/>
          </a:xfrm>
          <a:prstGeom prst="rect">
            <a:avLst/>
          </a:prstGeom>
          <a:ln>
            <a:noFill/>
          </a:ln>
          <a:effectLst>
            <a:outerShdw blurRad="190500" algn="tl" rotWithShape="0">
              <a:srgbClr val="000000">
                <a:alpha val="70000"/>
              </a:srgbClr>
            </a:outerShdw>
          </a:effectLst>
        </p:spPr>
      </p:pic>
      <p:sp>
        <p:nvSpPr>
          <p:cNvPr id="10" name="9 Dikdörtgen"/>
          <p:cNvSpPr/>
          <p:nvPr/>
        </p:nvSpPr>
        <p:spPr>
          <a:xfrm>
            <a:off x="1928794" y="4000504"/>
            <a:ext cx="5286412" cy="2616101"/>
          </a:xfrm>
          <a:prstGeom prst="rect">
            <a:avLst/>
          </a:prstGeom>
        </p:spPr>
        <p:txBody>
          <a:bodyPr wrap="square">
            <a:spAutoFit/>
          </a:bodyPr>
          <a:lstStyle/>
          <a:p>
            <a:pPr algn="ctr"/>
            <a:r>
              <a:rPr lang="tr-TR" sz="2000" b="1" dirty="0" smtClean="0">
                <a:latin typeface="Times New Roman" pitchFamily="18" charset="0"/>
                <a:cs typeface="Times New Roman" pitchFamily="18" charset="0"/>
              </a:rPr>
              <a:t>Doç. Dr. Gamze DOĞDU YÜCETÜRK</a:t>
            </a:r>
          </a:p>
          <a:p>
            <a:pPr algn="ctr"/>
            <a:endParaRPr lang="tr-TR" b="1" dirty="0" smtClean="0">
              <a:latin typeface="Times New Roman" pitchFamily="18" charset="0"/>
              <a:cs typeface="Times New Roman" pitchFamily="18" charset="0"/>
            </a:endParaRPr>
          </a:p>
          <a:p>
            <a:pPr algn="ctr"/>
            <a:r>
              <a:rPr lang="tr-TR" b="1" dirty="0" smtClean="0">
                <a:latin typeface="Times New Roman" pitchFamily="18" charset="0"/>
                <a:cs typeface="Times New Roman" pitchFamily="18" charset="0"/>
              </a:rPr>
              <a:t>Bolu Abant İzzet Baysal Üniversitesi </a:t>
            </a:r>
          </a:p>
          <a:p>
            <a:pPr algn="ctr"/>
            <a:endParaRPr lang="tr-TR" b="1" i="1" dirty="0" smtClean="0">
              <a:latin typeface="Times New Roman" pitchFamily="18" charset="0"/>
              <a:cs typeface="Times New Roman" pitchFamily="18" charset="0"/>
            </a:endParaRPr>
          </a:p>
          <a:p>
            <a:pPr algn="ctr"/>
            <a:r>
              <a:rPr lang="tr-TR" b="1" i="1" dirty="0" smtClean="0">
                <a:latin typeface="Times New Roman" pitchFamily="18" charset="0"/>
                <a:cs typeface="Times New Roman" pitchFamily="18" charset="0"/>
              </a:rPr>
              <a:t>Çevre Mühendisliği Bölümü</a:t>
            </a:r>
          </a:p>
          <a:p>
            <a:pPr algn="ctr"/>
            <a:endParaRPr lang="tr-TR" b="1" dirty="0" smtClean="0">
              <a:latin typeface="Times New Roman" pitchFamily="18" charset="0"/>
              <a:cs typeface="Times New Roman" pitchFamily="18" charset="0"/>
            </a:endParaRPr>
          </a:p>
          <a:p>
            <a:pPr algn="ctr"/>
            <a:endParaRPr lang="tr-TR" b="1" dirty="0" smtClean="0">
              <a:latin typeface="Times New Roman" pitchFamily="18" charset="0"/>
              <a:cs typeface="Times New Roman" pitchFamily="18" charset="0"/>
            </a:endParaRPr>
          </a:p>
          <a:p>
            <a:pPr algn="ctr"/>
            <a:endParaRPr lang="tr-TR" b="1" dirty="0" smtClean="0">
              <a:latin typeface="Times New Roman" pitchFamily="18" charset="0"/>
              <a:cs typeface="Times New Roman" pitchFamily="18" charset="0"/>
            </a:endParaRPr>
          </a:p>
          <a:p>
            <a:pPr algn="ctr"/>
            <a:r>
              <a:rPr lang="tr-TR" b="1" dirty="0" smtClean="0">
                <a:latin typeface="Times New Roman" pitchFamily="18" charset="0"/>
                <a:cs typeface="Times New Roman" pitchFamily="18" charset="0"/>
              </a:rPr>
              <a:t>22/04/2025</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136" y="692696"/>
            <a:ext cx="8229600" cy="1066800"/>
          </a:xfrm>
        </p:spPr>
        <p:txBody>
          <a:bodyPr>
            <a:normAutofit/>
          </a:bodyPr>
          <a:lstStyle/>
          <a:p>
            <a:pPr algn="just"/>
            <a:r>
              <a:rPr lang="tr-TR" sz="2400" b="1" dirty="0">
                <a:latin typeface="Times New Roman" panose="02020603050405020304" pitchFamily="18" charset="0"/>
                <a:cs typeface="Times New Roman" panose="02020603050405020304" pitchFamily="18" charset="0"/>
              </a:rPr>
              <a:t>İklim Değişikliğinin Tarım ve Sağlık Üzerindeki Etkileri</a:t>
            </a:r>
          </a:p>
        </p:txBody>
      </p:sp>
      <p:sp>
        <p:nvSpPr>
          <p:cNvPr id="3" name="İçerik Yer Tutucusu 2"/>
          <p:cNvSpPr>
            <a:spLocks noGrp="1"/>
          </p:cNvSpPr>
          <p:nvPr>
            <p:ph idx="1"/>
          </p:nvPr>
        </p:nvSpPr>
        <p:spPr>
          <a:xfrm>
            <a:off x="237844" y="1988840"/>
            <a:ext cx="5698976" cy="4325112"/>
          </a:xfrm>
        </p:spPr>
        <p:txBody>
          <a:bodyPr>
            <a:normAutofit fontScale="77500" lnSpcReduction="20000"/>
          </a:bodyPr>
          <a:lstStyle/>
          <a:p>
            <a:r>
              <a:rPr lang="tr-TR" dirty="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İklim Değişikliğinin Tarımı Nasıl Etkiliyor</a:t>
            </a:r>
            <a:r>
              <a:rPr lang="tr-TR" b="1" dirty="0" smtClean="0">
                <a:solidFill>
                  <a:srgbClr val="FF0000"/>
                </a:solidFill>
                <a:latin typeface="Times New Roman" panose="02020603050405020304" pitchFamily="18" charset="0"/>
                <a:cs typeface="Times New Roman" panose="02020603050405020304" pitchFamily="18" charset="0"/>
              </a:rPr>
              <a:t>?</a:t>
            </a:r>
          </a:p>
          <a:p>
            <a:pPr marL="109728" indent="0">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Kuraklık ve su kıtlığı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Aşırı hava olayları (sel, fırtına, dolu)</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Toprak verimliliğinin azalması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Gıda güvenliğinin riske </a:t>
            </a:r>
            <a:r>
              <a:rPr lang="tr-TR" dirty="0" smtClean="0">
                <a:latin typeface="Times New Roman" panose="02020603050405020304" pitchFamily="18" charset="0"/>
                <a:cs typeface="Times New Roman" panose="02020603050405020304" pitchFamily="18" charset="0"/>
              </a:rPr>
              <a:t>girmesi</a:t>
            </a:r>
          </a:p>
          <a:p>
            <a:pPr marL="109728" indent="0">
              <a:buNone/>
            </a:pPr>
            <a:endParaRPr lang="tr-TR" dirty="0">
              <a:latin typeface="Times New Roman" panose="02020603050405020304" pitchFamily="18" charset="0"/>
              <a:cs typeface="Times New Roman" panose="02020603050405020304" pitchFamily="18" charset="0"/>
            </a:endParaRPr>
          </a:p>
          <a:p>
            <a:r>
              <a:rPr lang="tr-TR" dirty="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İklim Değişikliğinin Sağlığa </a:t>
            </a:r>
            <a:r>
              <a:rPr lang="tr-TR" b="1" dirty="0" smtClean="0">
                <a:solidFill>
                  <a:srgbClr val="FF0000"/>
                </a:solidFill>
                <a:latin typeface="Times New Roman" panose="02020603050405020304" pitchFamily="18" charset="0"/>
                <a:cs typeface="Times New Roman" panose="02020603050405020304" pitchFamily="18" charset="0"/>
              </a:rPr>
              <a:t>Etkileri</a:t>
            </a:r>
          </a:p>
          <a:p>
            <a:pPr marL="109728" indent="0">
              <a:buNone/>
            </a:pP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Sıcak hava dalgaları nedeniyle hastalıkların artması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Hava kirliliği kaynaklı solunum hastalıkları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Tarımsal verimsizlik nedeniyle yetersiz beslenme ve gıda krizleri</a:t>
            </a:r>
          </a:p>
          <a:p>
            <a:pPr marL="109728" indent="0">
              <a:buNone/>
            </a:pP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10</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251520" y="156273"/>
            <a:ext cx="857256" cy="850558"/>
          </a:xfrm>
          <a:prstGeom prst="rect">
            <a:avLst/>
          </a:prstGeom>
          <a:noFill/>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084160"/>
            <a:ext cx="3024336" cy="1693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7811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2348880"/>
            <a:ext cx="8715436" cy="5715016"/>
          </a:xfrm>
        </p:spPr>
        <p:txBody>
          <a:bodyPr>
            <a:noAutofit/>
          </a:bodyPr>
          <a:lstStyle/>
          <a:p>
            <a:pPr marL="109728" indent="0" algn="ctr">
              <a:buNone/>
            </a:pPr>
            <a:r>
              <a:rPr lang="tr-TR" sz="3200" dirty="0"/>
              <a:t>İklim değişikliği ile mücadele </a:t>
            </a:r>
            <a:r>
              <a:rPr lang="tr-TR" sz="3200" dirty="0" smtClean="0"/>
              <a:t>süreci </a:t>
            </a:r>
            <a:r>
              <a:rPr lang="tr-TR" sz="3200" dirty="0"/>
              <a:t>genellikle “</a:t>
            </a:r>
            <a:r>
              <a:rPr lang="tr-TR" sz="3200" b="1" dirty="0" err="1"/>
              <a:t>azaltım</a:t>
            </a:r>
            <a:r>
              <a:rPr lang="tr-TR" sz="3200" dirty="0"/>
              <a:t>” ve “</a:t>
            </a:r>
            <a:r>
              <a:rPr lang="tr-TR" sz="3200" b="1" dirty="0"/>
              <a:t>uyum</a:t>
            </a:r>
            <a:r>
              <a:rPr lang="tr-TR" sz="3200" dirty="0"/>
              <a:t>” olmak üzere iki ana başlık altında ele alınmaktadır. </a:t>
            </a:r>
          </a:p>
          <a:p>
            <a:pPr marL="109728" indent="0" algn="ctr">
              <a:buNone/>
            </a:pPr>
            <a:r>
              <a:rPr lang="tr-TR" sz="3200" dirty="0" smtClean="0"/>
              <a:t>İklim </a:t>
            </a:r>
            <a:r>
              <a:rPr lang="tr-TR" sz="3200" dirty="0"/>
              <a:t>değişikliğinin olumsuz </a:t>
            </a:r>
            <a:r>
              <a:rPr lang="tr-TR" sz="3200" dirty="0" smtClean="0"/>
              <a:t>sonuçlarının </a:t>
            </a:r>
            <a:r>
              <a:rPr lang="tr-TR" sz="3200" dirty="0"/>
              <a:t>hafifletilmesi anlamına gelen </a:t>
            </a:r>
            <a:r>
              <a:rPr lang="tr-TR" sz="3200" b="1" dirty="0" err="1"/>
              <a:t>azaltım</a:t>
            </a:r>
            <a:r>
              <a:rPr lang="tr-TR" sz="3200" dirty="0"/>
              <a:t> </a:t>
            </a:r>
            <a:r>
              <a:rPr lang="tr-TR" sz="3200" dirty="0" smtClean="0"/>
              <a:t>politikaları günümüzde </a:t>
            </a:r>
            <a:r>
              <a:rPr lang="tr-TR" sz="3200" dirty="0"/>
              <a:t>genellikle sera gazı emisyonlarının azaltılması ile aynı anlamda da kullanılmaktadır.</a:t>
            </a:r>
            <a:endParaRPr lang="tr-TR" sz="20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pic>
        <p:nvPicPr>
          <p:cNvPr id="2" name="Resim 1"/>
          <p:cNvPicPr>
            <a:picLocks noChangeAspect="1"/>
          </p:cNvPicPr>
          <p:nvPr/>
        </p:nvPicPr>
        <p:blipFill>
          <a:blip r:embed="rId3"/>
          <a:stretch>
            <a:fillRect/>
          </a:stretch>
        </p:blipFill>
        <p:spPr>
          <a:xfrm>
            <a:off x="5276549" y="0"/>
            <a:ext cx="3313760" cy="2048996"/>
          </a:xfrm>
          <a:prstGeom prst="rect">
            <a:avLst/>
          </a:prstGeom>
          <a:ln>
            <a:noFill/>
          </a:ln>
          <a:effectLst>
            <a:softEdge rad="112500"/>
          </a:effectLst>
        </p:spPr>
      </p:pic>
      <p:pic>
        <p:nvPicPr>
          <p:cNvPr id="6" name="Picture 6" descr="Bolu Abant İzzet Baysal Üniversitesi | BAİBU Logosu"/>
          <p:cNvPicPr>
            <a:picLocks noChangeAspect="1" noChangeArrowheads="1"/>
          </p:cNvPicPr>
          <p:nvPr/>
        </p:nvPicPr>
        <p:blipFill>
          <a:blip r:embed="rId4" cstate="print"/>
          <a:srcRect/>
          <a:stretch>
            <a:fillRect/>
          </a:stretch>
        </p:blipFill>
        <p:spPr bwMode="auto">
          <a:xfrm>
            <a:off x="251520" y="156273"/>
            <a:ext cx="857256" cy="850558"/>
          </a:xfrm>
          <a:prstGeom prst="rect">
            <a:avLst/>
          </a:prstGeom>
          <a:noFill/>
        </p:spPr>
      </p:pic>
    </p:spTree>
    <p:extLst>
      <p:ext uri="{BB962C8B-B14F-4D97-AF65-F5344CB8AC3E}">
        <p14:creationId xmlns:p14="http://schemas.microsoft.com/office/powerpoint/2010/main" val="250711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928802"/>
            <a:ext cx="8715436" cy="5715016"/>
          </a:xfrm>
        </p:spPr>
        <p:txBody>
          <a:bodyPr>
            <a:noAutofit/>
          </a:bodyPr>
          <a:lstStyle/>
          <a:p>
            <a:pPr marL="109728" indent="0" algn="ctr">
              <a:buNone/>
            </a:pPr>
            <a:r>
              <a:rPr lang="tr-TR" sz="4000" b="1" dirty="0" smtClean="0"/>
              <a:t>İklim değişikliğine uyum</a:t>
            </a:r>
            <a:r>
              <a:rPr lang="tr-TR" sz="4000" dirty="0" smtClean="0"/>
              <a:t>,</a:t>
            </a:r>
          </a:p>
          <a:p>
            <a:pPr marL="109728" indent="0" algn="ctr">
              <a:buNone/>
            </a:pPr>
            <a:r>
              <a:rPr lang="tr-TR" sz="4000" dirty="0" smtClean="0"/>
              <a:t>iklim </a:t>
            </a:r>
            <a:r>
              <a:rPr lang="tr-TR" sz="4000" dirty="0"/>
              <a:t>olaylarının etkileriyle mücadele etmek, ve etkileri yönetebilmek ve fırsatlar yaratmak için stratejilerin geliştirilmesini ve uygulanmasını kapsayan bir süreçtir (IPCC, AR4).</a:t>
            </a:r>
            <a:endParaRPr lang="tr-TR" sz="2400" dirty="0" smtClean="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pic>
        <p:nvPicPr>
          <p:cNvPr id="16386" name="Picture 2" descr="Women in STEM and SDG 5 – Achieve gender equality and empower women and  girls"/>
          <p:cNvPicPr>
            <a:picLocks noChangeAspect="1" noChangeArrowheads="1"/>
          </p:cNvPicPr>
          <p:nvPr/>
        </p:nvPicPr>
        <p:blipFill>
          <a:blip r:embed="rId3" cstate="print"/>
          <a:srcRect/>
          <a:stretch>
            <a:fillRect/>
          </a:stretch>
        </p:blipFill>
        <p:spPr bwMode="auto">
          <a:xfrm>
            <a:off x="5715008" y="285728"/>
            <a:ext cx="3079771" cy="1732371"/>
          </a:xfrm>
          <a:prstGeom prst="rect">
            <a:avLst/>
          </a:prstGeom>
          <a:ln>
            <a:noFill/>
          </a:ln>
          <a:effectLst>
            <a:softEdge rad="112500"/>
          </a:effectLst>
        </p:spPr>
      </p:pic>
      <p:pic>
        <p:nvPicPr>
          <p:cNvPr id="6" name="Picture 6" descr="Bolu Abant İzzet Baysal Üniversitesi | BAİBU Logosu"/>
          <p:cNvPicPr>
            <a:picLocks noChangeAspect="1" noChangeArrowheads="1"/>
          </p:cNvPicPr>
          <p:nvPr/>
        </p:nvPicPr>
        <p:blipFill>
          <a:blip r:embed="rId4" cstate="print"/>
          <a:srcRect/>
          <a:stretch>
            <a:fillRect/>
          </a:stretch>
        </p:blipFill>
        <p:spPr bwMode="auto">
          <a:xfrm>
            <a:off x="142844" y="116632"/>
            <a:ext cx="857256" cy="85055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73772"/>
            <a:ext cx="8229600" cy="485800"/>
          </a:xfrm>
        </p:spPr>
        <p:txBody>
          <a:bodyPr>
            <a:normAutofit fontScale="90000"/>
          </a:bodyPr>
          <a:lstStyle/>
          <a:p>
            <a:r>
              <a:rPr lang="tr-TR" b="1" dirty="0">
                <a:latin typeface="Times New Roman" panose="02020603050405020304" pitchFamily="18" charset="0"/>
                <a:cs typeface="Times New Roman" panose="02020603050405020304" pitchFamily="18" charset="0"/>
              </a:rPr>
              <a:t>Uyumun sistematik yapısı</a:t>
            </a:r>
          </a:p>
        </p:txBody>
      </p:sp>
      <p:sp>
        <p:nvSpPr>
          <p:cNvPr id="3" name="İçerik Yer Tutucusu 2"/>
          <p:cNvSpPr>
            <a:spLocks noGrp="1"/>
          </p:cNvSpPr>
          <p:nvPr>
            <p:ph idx="1"/>
          </p:nvPr>
        </p:nvSpPr>
        <p:spPr>
          <a:xfrm>
            <a:off x="-180528" y="1628800"/>
            <a:ext cx="6264696" cy="4752528"/>
          </a:xfrm>
        </p:spPr>
        <p:txBody>
          <a:bodyPr>
            <a:normAutofit fontScale="62500" lnSpcReduction="20000"/>
          </a:bodyPr>
          <a:lstStyle/>
          <a:p>
            <a:pPr algn="just"/>
            <a:r>
              <a:rPr lang="tr-TR" b="1" dirty="0" smtClean="0"/>
              <a:t>1-</a:t>
            </a:r>
            <a:r>
              <a:rPr lang="tr-TR" dirty="0" smtClean="0"/>
              <a:t>İklim </a:t>
            </a:r>
            <a:r>
              <a:rPr lang="tr-TR" dirty="0"/>
              <a:t>değişikliğinin etkilerine uyum sağlamak için ilk aşamada iklim değişikliğinden olumsuz etkilenebilecek su kaynakları, tarım ve gıda güvenliği, halk sağlığı, doğal ekosistemler ve biyolojik çeşitlilik, kıyı bölgeleri vb. sektörlere ilişkin </a:t>
            </a:r>
            <a:r>
              <a:rPr lang="tr-TR" b="1" dirty="0"/>
              <a:t>“etki analizi» </a:t>
            </a:r>
            <a:r>
              <a:rPr lang="tr-TR" dirty="0"/>
              <a:t>çalışmalarının yapılması gereklidir. </a:t>
            </a:r>
            <a:endParaRPr lang="tr-TR" dirty="0" smtClean="0"/>
          </a:p>
          <a:p>
            <a:pPr marL="109728" indent="0" algn="just">
              <a:buNone/>
            </a:pPr>
            <a:endParaRPr lang="tr-TR" dirty="0"/>
          </a:p>
          <a:p>
            <a:pPr algn="just"/>
            <a:r>
              <a:rPr lang="tr-TR" b="1" dirty="0" smtClean="0"/>
              <a:t>2-</a:t>
            </a:r>
            <a:r>
              <a:rPr lang="tr-TR" dirty="0" smtClean="0"/>
              <a:t>Bu </a:t>
            </a:r>
            <a:r>
              <a:rPr lang="tr-TR" dirty="0"/>
              <a:t>etkilere bağlı olarak yaşanacak su sıkıntısı, kuraklık, çölleşme, afetlerdeki artış, tarımsal üretimde düşüş, gıda güvenliği, halk sağlığında bozulma, kara ve deniz ekosistemlerindeki bozulma, enerji, turizm ve balıkçılığın olumsuz etkilenmesi, deniz seviyesindeki yükselmeye bağlı kıyı bölgelerinde yaşanacak tehditlere ilişkin “</a:t>
            </a:r>
            <a:r>
              <a:rPr lang="tr-TR" b="1" dirty="0" err="1"/>
              <a:t>etkilenebilirlik</a:t>
            </a:r>
            <a:r>
              <a:rPr lang="tr-TR" b="1" dirty="0"/>
              <a:t>/risk değerlendirilmesi</a:t>
            </a:r>
            <a:r>
              <a:rPr lang="tr-TR" dirty="0"/>
              <a:t>” yapılmalıdır. </a:t>
            </a:r>
          </a:p>
          <a:p>
            <a:pPr marL="109728" indent="0" algn="just">
              <a:buNone/>
            </a:pPr>
            <a:endParaRPr lang="tr-TR" dirty="0"/>
          </a:p>
          <a:p>
            <a:pPr algn="just"/>
            <a:r>
              <a:rPr lang="tr-TR" b="1" dirty="0" smtClean="0"/>
              <a:t>3-</a:t>
            </a:r>
            <a:r>
              <a:rPr lang="tr-TR" dirty="0" smtClean="0"/>
              <a:t>Uyum </a:t>
            </a:r>
            <a:r>
              <a:rPr lang="tr-TR" dirty="0"/>
              <a:t>seçenekleri, ihtiyaçları, öncelikleri ve önlemleri içeren “</a:t>
            </a:r>
            <a:r>
              <a:rPr lang="tr-TR" b="1" dirty="0"/>
              <a:t>uyum eylem planlaması” </a:t>
            </a:r>
            <a:r>
              <a:rPr lang="tr-TR" dirty="0"/>
              <a:t>aşaması. </a:t>
            </a:r>
            <a:endParaRPr lang="tr-TR" dirty="0" smtClean="0"/>
          </a:p>
          <a:p>
            <a:pPr algn="just"/>
            <a:endParaRPr lang="tr-TR" dirty="0"/>
          </a:p>
          <a:p>
            <a:pPr algn="just"/>
            <a:r>
              <a:rPr lang="tr-TR" b="1" dirty="0" smtClean="0"/>
              <a:t>4-Uyum </a:t>
            </a:r>
            <a:r>
              <a:rPr lang="tr-TR" b="1" dirty="0"/>
              <a:t>eylem </a:t>
            </a:r>
            <a:r>
              <a:rPr lang="tr-TR" b="1" dirty="0" smtClean="0"/>
              <a:t>planlamasının </a:t>
            </a:r>
            <a:r>
              <a:rPr lang="tr-TR" dirty="0" smtClean="0"/>
              <a:t>mutlaka </a:t>
            </a:r>
            <a:r>
              <a:rPr lang="tr-TR" dirty="0"/>
              <a:t>ulusal, bölgesel ve yerel ölçeklerde </a:t>
            </a:r>
            <a:r>
              <a:rPr lang="tr-TR" dirty="0" err="1" smtClean="0"/>
              <a:t>sektörel</a:t>
            </a:r>
            <a:r>
              <a:rPr lang="tr-TR" dirty="0" smtClean="0"/>
              <a:t> gelişme </a:t>
            </a:r>
            <a:r>
              <a:rPr lang="tr-TR" dirty="0"/>
              <a:t>planlarına “</a:t>
            </a:r>
            <a:r>
              <a:rPr lang="tr-TR" b="1" dirty="0" smtClean="0"/>
              <a:t>entegre edilmesi</a:t>
            </a:r>
            <a:r>
              <a:rPr lang="tr-TR" dirty="0"/>
              <a:t>” gerekmektedir.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13</a:t>
            </a:fld>
            <a:endParaRPr lang="tr-TR"/>
          </a:p>
        </p:txBody>
      </p:sp>
      <p:pic>
        <p:nvPicPr>
          <p:cNvPr id="5" name="Resim 4"/>
          <p:cNvPicPr>
            <a:picLocks noChangeAspect="1"/>
          </p:cNvPicPr>
          <p:nvPr/>
        </p:nvPicPr>
        <p:blipFill>
          <a:blip r:embed="rId2"/>
          <a:stretch>
            <a:fillRect/>
          </a:stretch>
        </p:blipFill>
        <p:spPr>
          <a:xfrm>
            <a:off x="6236948" y="2636912"/>
            <a:ext cx="2699788" cy="2155750"/>
          </a:xfrm>
          <a:prstGeom prst="rect">
            <a:avLst/>
          </a:prstGeom>
        </p:spPr>
      </p:pic>
      <p:pic>
        <p:nvPicPr>
          <p:cNvPr id="6" name="Picture 6" descr="Bolu Abant İzzet Baysal Üniversitesi | BAİBU Logosu"/>
          <p:cNvPicPr>
            <a:picLocks noChangeAspect="1" noChangeArrowheads="1"/>
          </p:cNvPicPr>
          <p:nvPr/>
        </p:nvPicPr>
        <p:blipFill>
          <a:blip r:embed="rId3"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2060745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4760" y="914112"/>
            <a:ext cx="8229600" cy="845840"/>
          </a:xfrm>
        </p:spPr>
        <p:txBody>
          <a:bodyPr>
            <a:normAutofit fontScale="90000"/>
          </a:bodyPr>
          <a:lstStyle/>
          <a:p>
            <a:r>
              <a:rPr lang="tr-TR" b="1" dirty="0">
                <a:latin typeface="Times New Roman" panose="02020603050405020304" pitchFamily="18" charset="0"/>
                <a:cs typeface="Times New Roman" panose="02020603050405020304" pitchFamily="18" charset="0"/>
              </a:rPr>
              <a:t>Uyum neden gerekli</a:t>
            </a:r>
            <a:r>
              <a:rPr lang="tr-TR" b="1" dirty="0" smtClean="0">
                <a:latin typeface="Times New Roman" panose="02020603050405020304" pitchFamily="18" charset="0"/>
                <a:cs typeface="Times New Roman" panose="02020603050405020304" pitchFamily="18" charset="0"/>
              </a:rPr>
              <a:t>?</a:t>
            </a:r>
            <a:br>
              <a:rPr lang="tr-TR" b="1" dirty="0" smtClean="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1610544"/>
            <a:ext cx="8219256" cy="4963992"/>
          </a:xfrm>
        </p:spPr>
        <p:txBody>
          <a:bodyPr>
            <a:normAutofit lnSpcReduction="10000"/>
          </a:bodyPr>
          <a:lstStyle/>
          <a:p>
            <a:pPr algn="just"/>
            <a:r>
              <a:rPr lang="tr-TR" dirty="0" smtClean="0">
                <a:latin typeface="Times New Roman" panose="02020603050405020304" pitchFamily="18" charset="0"/>
                <a:cs typeface="Times New Roman" panose="02020603050405020304" pitchFamily="18" charset="0"/>
              </a:rPr>
              <a:t>İklim </a:t>
            </a:r>
            <a:r>
              <a:rPr lang="tr-TR" dirty="0">
                <a:latin typeface="Times New Roman" panose="02020603050405020304" pitchFamily="18" charset="0"/>
                <a:cs typeface="Times New Roman" panose="02020603050405020304" pitchFamily="18" charset="0"/>
              </a:rPr>
              <a:t>değişikliğine sebep olan kaynaklar azaltılsa ve hatta hemen </a:t>
            </a:r>
            <a:r>
              <a:rPr lang="tr-TR" dirty="0" smtClean="0">
                <a:latin typeface="Times New Roman" panose="02020603050405020304" pitchFamily="18" charset="0"/>
                <a:cs typeface="Times New Roman" panose="02020603050405020304" pitchFamily="18" charset="0"/>
              </a:rPr>
              <a:t>şimdi </a:t>
            </a:r>
            <a:r>
              <a:rPr lang="tr-TR" dirty="0">
                <a:latin typeface="Times New Roman" panose="02020603050405020304" pitchFamily="18" charset="0"/>
                <a:cs typeface="Times New Roman" panose="02020603050405020304" pitchFamily="18" charset="0"/>
              </a:rPr>
              <a:t>kesilse bile atmosferdeki sera gazları, iklim olaylarını değiştirmeye devam edecek</a:t>
            </a:r>
          </a:p>
          <a:p>
            <a:pPr algn="just"/>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İklim değişikliğinden kaynaklanan «Kayıp ve Zararlar» dünya gündeminin ön sıralarında artık (20 yıl önce başlayan bir tartışma, 2012’den bu yana uluslararası müzakerelere resmen eklendi</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Risk </a:t>
            </a:r>
            <a:r>
              <a:rPr lang="tr-TR" dirty="0">
                <a:latin typeface="Times New Roman" panose="02020603050405020304" pitchFamily="18" charset="0"/>
                <a:cs typeface="Times New Roman" panose="02020603050405020304" pitchFamily="18" charset="0"/>
              </a:rPr>
              <a:t>yönetiminde yeri büyük. Uyum ve </a:t>
            </a:r>
            <a:r>
              <a:rPr lang="tr-TR" dirty="0" err="1">
                <a:latin typeface="Times New Roman" panose="02020603050405020304" pitchFamily="18" charset="0"/>
                <a:cs typeface="Times New Roman" panose="02020603050405020304" pitchFamily="18" charset="0"/>
              </a:rPr>
              <a:t>azaltım</a:t>
            </a:r>
            <a:r>
              <a:rPr lang="tr-TR" dirty="0">
                <a:latin typeface="Times New Roman" panose="02020603050405020304" pitchFamily="18" charset="0"/>
                <a:cs typeface="Times New Roman" panose="02020603050405020304" pitchFamily="18" charset="0"/>
              </a:rPr>
              <a:t> çabaları birleştirildiği takdirde risk ölçeği daralacaktır. </a:t>
            </a:r>
          </a:p>
          <a:p>
            <a:pPr algn="just"/>
            <a:r>
              <a:rPr lang="tr-TR" dirty="0" smtClean="0">
                <a:latin typeface="Times New Roman" panose="02020603050405020304" pitchFamily="18" charset="0"/>
                <a:cs typeface="Times New Roman" panose="02020603050405020304" pitchFamily="18" charset="0"/>
              </a:rPr>
              <a:t>Etkilere </a:t>
            </a:r>
            <a:r>
              <a:rPr lang="tr-TR" dirty="0">
                <a:latin typeface="Times New Roman" panose="02020603050405020304" pitchFamily="18" charset="0"/>
                <a:cs typeface="Times New Roman" panose="02020603050405020304" pitchFamily="18" charset="0"/>
              </a:rPr>
              <a:t>uyum önlemlerinin ekonomik maliyeti dikkat çekici. </a:t>
            </a:r>
          </a:p>
          <a:p>
            <a:pPr marL="109728" indent="0">
              <a:buNone/>
            </a:pP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14</a:t>
            </a:fld>
            <a:endParaRPr lang="tr-TR"/>
          </a:p>
        </p:txBody>
      </p:sp>
      <p:sp>
        <p:nvSpPr>
          <p:cNvPr id="5" name="Dikdörtgen 4"/>
          <p:cNvSpPr/>
          <p:nvPr/>
        </p:nvSpPr>
        <p:spPr>
          <a:xfrm>
            <a:off x="2544763" y="613460"/>
            <a:ext cx="4572000" cy="646331"/>
          </a:xfrm>
          <a:prstGeom prst="rect">
            <a:avLst/>
          </a:prstGeom>
        </p:spPr>
        <p:txBody>
          <a:bodyPr>
            <a:spAutoFit/>
          </a:bodyPr>
          <a:lstStyle/>
          <a:p>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pic>
        <p:nvPicPr>
          <p:cNvPr id="6"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298642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0" y="4149080"/>
            <a:ext cx="8936736" cy="25922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35496" y="1376429"/>
            <a:ext cx="8901240" cy="27006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906996" y="650501"/>
            <a:ext cx="8229600" cy="413792"/>
          </a:xfrm>
        </p:spPr>
        <p:txBody>
          <a:bodyPr>
            <a:normAutofit fontScale="90000"/>
          </a:bodyPr>
          <a:lstStyle/>
          <a:p>
            <a:r>
              <a:rPr lang="tr-TR" b="1" dirty="0"/>
              <a:t>TARIM SEKTÖRÜNDE AZALTIM VE UYUM</a:t>
            </a:r>
            <a:endParaRPr lang="tr-TR" dirty="0"/>
          </a:p>
        </p:txBody>
      </p:sp>
      <p:sp>
        <p:nvSpPr>
          <p:cNvPr id="3" name="İçerik Yer Tutucusu 2"/>
          <p:cNvSpPr>
            <a:spLocks noGrp="1"/>
          </p:cNvSpPr>
          <p:nvPr>
            <p:ph idx="1"/>
          </p:nvPr>
        </p:nvSpPr>
        <p:spPr>
          <a:xfrm>
            <a:off x="172108" y="1376429"/>
            <a:ext cx="8964488" cy="5508612"/>
          </a:xfrm>
        </p:spPr>
        <p:txBody>
          <a:bodyPr>
            <a:noAutofit/>
          </a:bodyPr>
          <a:lstStyle/>
          <a:p>
            <a:pPr marL="109728" indent="0">
              <a:buNone/>
            </a:pPr>
            <a:r>
              <a:rPr lang="tr-TR" sz="1800" b="1" dirty="0">
                <a:latin typeface="Times New Roman" panose="02020603050405020304" pitchFamily="18" charset="0"/>
                <a:cs typeface="Times New Roman" panose="02020603050405020304" pitchFamily="18" charset="0"/>
              </a:rPr>
              <a:t>Tarımın </a:t>
            </a:r>
            <a:r>
              <a:rPr lang="tr-TR" sz="1800" b="1" dirty="0" err="1">
                <a:latin typeface="Times New Roman" panose="02020603050405020304" pitchFamily="18" charset="0"/>
                <a:cs typeface="Times New Roman" panose="02020603050405020304" pitchFamily="18" charset="0"/>
              </a:rPr>
              <a:t>azaltımdaki</a:t>
            </a:r>
            <a:r>
              <a:rPr lang="tr-TR" sz="1800" b="1" dirty="0">
                <a:latin typeface="Times New Roman" panose="02020603050405020304" pitchFamily="18" charset="0"/>
                <a:cs typeface="Times New Roman" panose="02020603050405020304" pitchFamily="18" charset="0"/>
              </a:rPr>
              <a:t> uygulamalarını, IPCC 2007 yılında, şu </a:t>
            </a:r>
            <a:r>
              <a:rPr lang="tr-TR" sz="1800" b="1" dirty="0" smtClean="0">
                <a:latin typeface="Times New Roman" panose="02020603050405020304" pitchFamily="18" charset="0"/>
                <a:cs typeface="Times New Roman" panose="02020603050405020304" pitchFamily="18" charset="0"/>
              </a:rPr>
              <a:t>şekilde özetlemiştir:</a:t>
            </a:r>
            <a:endParaRPr lang="tr-TR" sz="1800" b="1" dirty="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Toprak </a:t>
            </a:r>
            <a:r>
              <a:rPr lang="tr-TR" sz="1800" dirty="0">
                <a:latin typeface="Times New Roman" panose="02020603050405020304" pitchFamily="18" charset="0"/>
                <a:cs typeface="Times New Roman" panose="02020603050405020304" pitchFamily="18" charset="0"/>
              </a:rPr>
              <a:t>karbonu depolanmasını arttırmak </a:t>
            </a:r>
            <a:r>
              <a:rPr lang="tr-TR" sz="1800" dirty="0" smtClean="0">
                <a:latin typeface="Times New Roman" panose="02020603050405020304" pitchFamily="18" charset="0"/>
                <a:cs typeface="Times New Roman" panose="02020603050405020304" pitchFamily="18" charset="0"/>
              </a:rPr>
              <a:t>için </a:t>
            </a:r>
            <a:r>
              <a:rPr lang="tr-TR" sz="1800" dirty="0">
                <a:latin typeface="Times New Roman" panose="02020603050405020304" pitchFamily="18" charset="0"/>
                <a:cs typeface="Times New Roman" panose="02020603050405020304" pitchFamily="18" charset="0"/>
              </a:rPr>
              <a:t>tarlaların ve otlakların </a:t>
            </a:r>
            <a:r>
              <a:rPr lang="tr-TR" sz="1800" dirty="0" smtClean="0">
                <a:latin typeface="Times New Roman" panose="02020603050405020304" pitchFamily="18" charset="0"/>
                <a:cs typeface="Times New Roman" panose="02020603050405020304" pitchFamily="18" charset="0"/>
              </a:rPr>
              <a:t>yönetiminin </a:t>
            </a:r>
            <a:r>
              <a:rPr lang="tr-TR" sz="1800" dirty="0">
                <a:latin typeface="Times New Roman" panose="02020603050405020304" pitchFamily="18" charset="0"/>
                <a:cs typeface="Times New Roman" panose="02020603050405020304" pitchFamily="18" charset="0"/>
              </a:rPr>
              <a:t>sağlanması</a:t>
            </a:r>
          </a:p>
          <a:p>
            <a:r>
              <a:rPr lang="tr-TR" sz="1800" dirty="0" smtClean="0">
                <a:latin typeface="Times New Roman" panose="02020603050405020304" pitchFamily="18" charset="0"/>
                <a:cs typeface="Times New Roman" panose="02020603050405020304" pitchFamily="18" charset="0"/>
              </a:rPr>
              <a:t>Tarıma açılmış </a:t>
            </a:r>
            <a:r>
              <a:rPr lang="tr-TR" sz="1800" dirty="0" err="1" smtClean="0">
                <a:latin typeface="Times New Roman" panose="02020603050405020304" pitchFamily="18" charset="0"/>
                <a:cs typeface="Times New Roman" panose="02020603050405020304" pitchFamily="18" charset="0"/>
              </a:rPr>
              <a:t>turbalı</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toprakların ve bozulmuş arazilerin restorasyonu</a:t>
            </a:r>
          </a:p>
          <a:p>
            <a:r>
              <a:rPr lang="tr-TR" sz="1800" dirty="0" smtClean="0">
                <a:latin typeface="Times New Roman" panose="02020603050405020304" pitchFamily="18" charset="0"/>
                <a:cs typeface="Times New Roman" panose="02020603050405020304" pitchFamily="18" charset="0"/>
              </a:rPr>
              <a:t>CH</a:t>
            </a:r>
            <a:r>
              <a:rPr lang="tr-TR" sz="800" dirty="0" smtClean="0">
                <a:latin typeface="Times New Roman" panose="02020603050405020304" pitchFamily="18" charset="0"/>
                <a:cs typeface="Times New Roman" panose="02020603050405020304" pitchFamily="18" charset="0"/>
              </a:rPr>
              <a:t>4</a:t>
            </a:r>
            <a:r>
              <a:rPr lang="tr-TR" sz="1800" dirty="0" smtClean="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emisyonlarını </a:t>
            </a:r>
            <a:r>
              <a:rPr lang="tr-TR" sz="1800" dirty="0" smtClean="0">
                <a:latin typeface="Times New Roman" panose="02020603050405020304" pitchFamily="18" charset="0"/>
                <a:cs typeface="Times New Roman" panose="02020603050405020304" pitchFamily="18" charset="0"/>
              </a:rPr>
              <a:t>düşürmek için </a:t>
            </a:r>
            <a:r>
              <a:rPr lang="tr-TR" sz="1800" dirty="0">
                <a:latin typeface="Times New Roman" panose="02020603050405020304" pitchFamily="18" charset="0"/>
                <a:cs typeface="Times New Roman" panose="02020603050405020304" pitchFamily="18" charset="0"/>
              </a:rPr>
              <a:t>geliştirilmiş </a:t>
            </a:r>
            <a:r>
              <a:rPr lang="tr-TR" sz="1800" dirty="0" smtClean="0">
                <a:latin typeface="Times New Roman" panose="02020603050405020304" pitchFamily="18" charset="0"/>
                <a:cs typeface="Times New Roman" panose="02020603050405020304" pitchFamily="18" charset="0"/>
              </a:rPr>
              <a:t>çeltik </a:t>
            </a:r>
            <a:r>
              <a:rPr lang="tr-TR" sz="1800" dirty="0">
                <a:latin typeface="Times New Roman" panose="02020603050405020304" pitchFamily="18" charset="0"/>
                <a:cs typeface="Times New Roman" panose="02020603050405020304" pitchFamily="18" charset="0"/>
              </a:rPr>
              <a:t>tarımı teknikleri</a:t>
            </a:r>
          </a:p>
          <a:p>
            <a:r>
              <a:rPr lang="es-ES" sz="1800" dirty="0" smtClean="0">
                <a:latin typeface="Times New Roman" panose="02020603050405020304" pitchFamily="18" charset="0"/>
                <a:cs typeface="Times New Roman" panose="02020603050405020304" pitchFamily="18" charset="0"/>
              </a:rPr>
              <a:t>Besi </a:t>
            </a:r>
            <a:r>
              <a:rPr lang="es-ES" sz="1800" dirty="0">
                <a:latin typeface="Times New Roman" panose="02020603050405020304" pitchFamily="18" charset="0"/>
                <a:cs typeface="Times New Roman" panose="02020603050405020304" pitchFamily="18" charset="0"/>
              </a:rPr>
              <a:t>hayvanı ve </a:t>
            </a:r>
            <a:r>
              <a:rPr lang="es-ES" sz="1800" dirty="0" smtClean="0">
                <a:latin typeface="Times New Roman" panose="02020603050405020304" pitchFamily="18" charset="0"/>
                <a:cs typeface="Times New Roman" panose="02020603050405020304" pitchFamily="18" charset="0"/>
              </a:rPr>
              <a:t>g</a:t>
            </a:r>
            <a:r>
              <a:rPr lang="tr-TR" sz="1800" dirty="0" smtClean="0">
                <a:latin typeface="Times New Roman" panose="02020603050405020304" pitchFamily="18" charset="0"/>
                <a:cs typeface="Times New Roman" panose="02020603050405020304" pitchFamily="18" charset="0"/>
              </a:rPr>
              <a:t>ü</a:t>
            </a:r>
            <a:r>
              <a:rPr lang="es-ES" sz="1800" dirty="0" smtClean="0">
                <a:latin typeface="Times New Roman" panose="02020603050405020304" pitchFamily="18" charset="0"/>
                <a:cs typeface="Times New Roman" panose="02020603050405020304" pitchFamily="18" charset="0"/>
              </a:rPr>
              <a:t>bre y</a:t>
            </a:r>
            <a:r>
              <a:rPr lang="tr-TR" sz="1800" dirty="0" smtClean="0">
                <a:latin typeface="Times New Roman" panose="02020603050405020304" pitchFamily="18" charset="0"/>
                <a:cs typeface="Times New Roman" panose="02020603050405020304" pitchFamily="18" charset="0"/>
              </a:rPr>
              <a:t>ö</a:t>
            </a:r>
            <a:r>
              <a:rPr lang="es-ES" sz="1800" dirty="0" smtClean="0">
                <a:latin typeface="Times New Roman" panose="02020603050405020304" pitchFamily="18" charset="0"/>
                <a:cs typeface="Times New Roman" panose="02020603050405020304" pitchFamily="18" charset="0"/>
              </a:rPr>
              <a:t>netimi</a:t>
            </a:r>
            <a:endParaRPr lang="es-ES" sz="1800" dirty="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N</a:t>
            </a:r>
            <a:r>
              <a:rPr lang="tr-TR" sz="800" dirty="0" smtClean="0">
                <a:latin typeface="Times New Roman" panose="02020603050405020304" pitchFamily="18" charset="0"/>
                <a:cs typeface="Times New Roman" panose="02020603050405020304" pitchFamily="18" charset="0"/>
              </a:rPr>
              <a:t>2</a:t>
            </a:r>
            <a:r>
              <a:rPr lang="tr-TR" sz="1800" dirty="0" smtClean="0">
                <a:latin typeface="Times New Roman" panose="02020603050405020304" pitchFamily="18" charset="0"/>
                <a:cs typeface="Times New Roman" panose="02020603050405020304" pitchFamily="18" charset="0"/>
              </a:rPr>
              <a:t>O </a:t>
            </a:r>
            <a:r>
              <a:rPr lang="tr-TR" sz="1800" dirty="0">
                <a:latin typeface="Times New Roman" panose="02020603050405020304" pitchFamily="18" charset="0"/>
                <a:cs typeface="Times New Roman" panose="02020603050405020304" pitchFamily="18" charset="0"/>
              </a:rPr>
              <a:t>emisyonlarını </a:t>
            </a:r>
            <a:r>
              <a:rPr lang="tr-TR" sz="1800" dirty="0" smtClean="0">
                <a:latin typeface="Times New Roman" panose="02020603050405020304" pitchFamily="18" charset="0"/>
                <a:cs typeface="Times New Roman" panose="02020603050405020304" pitchFamily="18" charset="0"/>
              </a:rPr>
              <a:t>düşürmek için </a:t>
            </a:r>
            <a:r>
              <a:rPr lang="tr-TR" sz="1800" dirty="0">
                <a:latin typeface="Times New Roman" panose="02020603050405020304" pitchFamily="18" charset="0"/>
                <a:cs typeface="Times New Roman" panose="02020603050405020304" pitchFamily="18" charset="0"/>
              </a:rPr>
              <a:t>geliştirilmiş azotlu </a:t>
            </a:r>
            <a:r>
              <a:rPr lang="tr-TR" sz="1800" dirty="0" smtClean="0">
                <a:latin typeface="Times New Roman" panose="02020603050405020304" pitchFamily="18" charset="0"/>
                <a:cs typeface="Times New Roman" panose="02020603050405020304" pitchFamily="18" charset="0"/>
              </a:rPr>
              <a:t>gübre </a:t>
            </a:r>
            <a:r>
              <a:rPr lang="tr-TR" sz="1800" dirty="0">
                <a:latin typeface="Times New Roman" panose="02020603050405020304" pitchFamily="18" charset="0"/>
                <a:cs typeface="Times New Roman" panose="02020603050405020304" pitchFamily="18" charset="0"/>
              </a:rPr>
              <a:t>uygulama teknikleri</a:t>
            </a:r>
          </a:p>
          <a:p>
            <a:r>
              <a:rPr lang="tr-TR" sz="1800" dirty="0" smtClean="0">
                <a:latin typeface="Times New Roman" panose="02020603050405020304" pitchFamily="18" charset="0"/>
                <a:cs typeface="Times New Roman" panose="02020603050405020304" pitchFamily="18" charset="0"/>
              </a:rPr>
              <a:t>Sığ </a:t>
            </a:r>
            <a:r>
              <a:rPr lang="tr-TR" sz="1800" dirty="0">
                <a:latin typeface="Times New Roman" panose="02020603050405020304" pitchFamily="18" charset="0"/>
                <a:cs typeface="Times New Roman" panose="02020603050405020304" pitchFamily="18" charset="0"/>
              </a:rPr>
              <a:t>toprak işlemeli tarım uygulamaları</a:t>
            </a:r>
            <a:r>
              <a:rPr lang="tr-TR" sz="1800" dirty="0" smtClean="0">
                <a:latin typeface="Times New Roman" panose="02020603050405020304" pitchFamily="18" charset="0"/>
                <a:cs typeface="Times New Roman" panose="02020603050405020304" pitchFamily="18" charset="0"/>
              </a:rPr>
              <a:t>.</a:t>
            </a:r>
          </a:p>
          <a:p>
            <a:pPr marL="109728" indent="0">
              <a:buNone/>
            </a:pPr>
            <a:endParaRPr lang="tr-TR" sz="1800" b="1" dirty="0" smtClean="0">
              <a:latin typeface="Times New Roman" panose="02020603050405020304" pitchFamily="18" charset="0"/>
              <a:cs typeface="Times New Roman" panose="02020603050405020304" pitchFamily="18" charset="0"/>
            </a:endParaRPr>
          </a:p>
          <a:p>
            <a:pPr marL="109728" indent="0">
              <a:buNone/>
            </a:pPr>
            <a:r>
              <a:rPr lang="tr-TR" sz="1800" b="1" dirty="0" smtClean="0">
                <a:latin typeface="Times New Roman" panose="02020603050405020304" pitchFamily="18" charset="0"/>
                <a:cs typeface="Times New Roman" panose="02020603050405020304" pitchFamily="18" charset="0"/>
              </a:rPr>
              <a:t>Ekosistem </a:t>
            </a:r>
            <a:r>
              <a:rPr lang="tr-TR" sz="1800" b="1" dirty="0">
                <a:latin typeface="Times New Roman" panose="02020603050405020304" pitchFamily="18" charset="0"/>
                <a:cs typeface="Times New Roman" panose="02020603050405020304" pitchFamily="18" charset="0"/>
              </a:rPr>
              <a:t>tabanlı uyum faaliyetlerine </a:t>
            </a:r>
            <a:r>
              <a:rPr lang="tr-TR" sz="1800" b="1" dirty="0" smtClean="0">
                <a:latin typeface="Times New Roman" panose="02020603050405020304" pitchFamily="18" charset="0"/>
                <a:cs typeface="Times New Roman" panose="02020603050405020304" pitchFamily="18" charset="0"/>
              </a:rPr>
              <a:t>örnekler;</a:t>
            </a:r>
            <a:endParaRPr lang="tr-TR" sz="1800" b="1" dirty="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Su </a:t>
            </a:r>
            <a:r>
              <a:rPr lang="tr-TR" sz="1800" dirty="0">
                <a:latin typeface="Times New Roman" panose="02020603050405020304" pitchFamily="18" charset="0"/>
                <a:cs typeface="Times New Roman" panose="02020603050405020304" pitchFamily="18" charset="0"/>
              </a:rPr>
              <a:t>akışı ve kalitesini korumak </a:t>
            </a:r>
            <a:r>
              <a:rPr lang="tr-TR" sz="1800" dirty="0" smtClean="0">
                <a:latin typeface="Times New Roman" panose="02020603050405020304" pitchFamily="18" charset="0"/>
                <a:cs typeface="Times New Roman" panose="02020603050405020304" pitchFamily="18" charset="0"/>
              </a:rPr>
              <a:t>için </a:t>
            </a:r>
            <a:r>
              <a:rPr lang="tr-TR" sz="1800" dirty="0">
                <a:latin typeface="Times New Roman" panose="02020603050405020304" pitchFamily="18" charset="0"/>
                <a:cs typeface="Times New Roman" panose="02020603050405020304" pitchFamily="18" charset="0"/>
              </a:rPr>
              <a:t>baskın ovalarının </a:t>
            </a:r>
            <a:r>
              <a:rPr lang="tr-TR" sz="1800" dirty="0" smtClean="0">
                <a:latin typeface="Times New Roman" panose="02020603050405020304" pitchFamily="18" charset="0"/>
                <a:cs typeface="Times New Roman" panose="02020603050405020304" pitchFamily="18" charset="0"/>
              </a:rPr>
              <a:t>sürdürülebilir yönetimi</a:t>
            </a:r>
            <a:endParaRPr lang="tr-TR" sz="1800" dirty="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Arazi </a:t>
            </a:r>
            <a:r>
              <a:rPr lang="tr-TR" sz="1800" dirty="0">
                <a:latin typeface="Times New Roman" panose="02020603050405020304" pitchFamily="18" charset="0"/>
                <a:cs typeface="Times New Roman" panose="02020603050405020304" pitchFamily="18" charset="0"/>
              </a:rPr>
              <a:t>eğimlerini stabilize etmek ve su akışlarını </a:t>
            </a:r>
            <a:r>
              <a:rPr lang="tr-TR" sz="1800" dirty="0" smtClean="0">
                <a:latin typeface="Times New Roman" panose="02020603050405020304" pitchFamily="18" charset="0"/>
                <a:cs typeface="Times New Roman" panose="02020603050405020304" pitchFamily="18" charset="0"/>
              </a:rPr>
              <a:t>düzenlemek için </a:t>
            </a:r>
            <a:r>
              <a:rPr lang="tr-TR" sz="1800" dirty="0">
                <a:latin typeface="Times New Roman" panose="02020603050405020304" pitchFamily="18" charset="0"/>
                <a:cs typeface="Times New Roman" panose="02020603050405020304" pitchFamily="18" charset="0"/>
              </a:rPr>
              <a:t>ormanların korunması ve</a:t>
            </a:r>
          </a:p>
          <a:p>
            <a:pPr marL="109728" indent="0">
              <a:buNone/>
            </a:pPr>
            <a:r>
              <a:rPr lang="tr-TR" sz="1800" dirty="0">
                <a:latin typeface="Times New Roman" panose="02020603050405020304" pitchFamily="18" charset="0"/>
                <a:cs typeface="Times New Roman" panose="02020603050405020304" pitchFamily="18" charset="0"/>
              </a:rPr>
              <a:t>restorasyonu</a:t>
            </a:r>
          </a:p>
          <a:p>
            <a:r>
              <a:rPr lang="tr-TR" sz="1800" dirty="0" smtClean="0">
                <a:latin typeface="Times New Roman" panose="02020603050405020304" pitchFamily="18" charset="0"/>
                <a:cs typeface="Times New Roman" panose="02020603050405020304" pitchFamily="18" charset="0"/>
              </a:rPr>
              <a:t>Değişen </a:t>
            </a:r>
            <a:r>
              <a:rPr lang="tr-TR" sz="1800" dirty="0">
                <a:latin typeface="Times New Roman" panose="02020603050405020304" pitchFamily="18" charset="0"/>
                <a:cs typeface="Times New Roman" panose="02020603050405020304" pitchFamily="18" charset="0"/>
              </a:rPr>
              <a:t>iklim şartlarından gelen risk artışıyla başa </a:t>
            </a:r>
            <a:r>
              <a:rPr lang="tr-TR" sz="1800" dirty="0" smtClean="0">
                <a:latin typeface="Times New Roman" panose="02020603050405020304" pitchFamily="18" charset="0"/>
                <a:cs typeface="Times New Roman" panose="02020603050405020304" pitchFamily="18" charset="0"/>
              </a:rPr>
              <a:t>çıkmak için çeşitli </a:t>
            </a:r>
            <a:r>
              <a:rPr lang="tr-TR" sz="1800" dirty="0">
                <a:latin typeface="Times New Roman" panose="02020603050405020304" pitchFamily="18" charset="0"/>
                <a:cs typeface="Times New Roman" panose="02020603050405020304" pitchFamily="18" charset="0"/>
              </a:rPr>
              <a:t>tarımsal ormancılık</a:t>
            </a:r>
          </a:p>
          <a:p>
            <a:pPr marL="109728" indent="0">
              <a:buNone/>
            </a:pPr>
            <a:r>
              <a:rPr lang="tr-TR" sz="1800" dirty="0">
                <a:latin typeface="Times New Roman" panose="02020603050405020304" pitchFamily="18" charset="0"/>
                <a:cs typeface="Times New Roman" panose="02020603050405020304" pitchFamily="18" charset="0"/>
              </a:rPr>
              <a:t>sistemlerinin kurulması</a:t>
            </a:r>
          </a:p>
          <a:p>
            <a:r>
              <a:rPr lang="tr-TR" sz="1800" dirty="0" smtClean="0">
                <a:latin typeface="Times New Roman" panose="02020603050405020304" pitchFamily="18" charset="0"/>
                <a:cs typeface="Times New Roman" panose="02020603050405020304" pitchFamily="18" charset="0"/>
              </a:rPr>
              <a:t>Ekinlerin </a:t>
            </a:r>
            <a:r>
              <a:rPr lang="tr-TR" sz="1800" dirty="0">
                <a:latin typeface="Times New Roman" panose="02020603050405020304" pitchFamily="18" charset="0"/>
                <a:cs typeface="Times New Roman" panose="02020603050405020304" pitchFamily="18" charset="0"/>
              </a:rPr>
              <a:t>ve hayvanların iklim değişikliğinin etkilerine uyumu </a:t>
            </a:r>
            <a:r>
              <a:rPr lang="tr-TR" sz="1800" dirty="0" smtClean="0">
                <a:latin typeface="Times New Roman" panose="02020603050405020304" pitchFamily="18" charset="0"/>
                <a:cs typeface="Times New Roman" panose="02020603050405020304" pitchFamily="18" charset="0"/>
              </a:rPr>
              <a:t>için </a:t>
            </a:r>
            <a:r>
              <a:rPr lang="tr-TR" sz="1800" dirty="0">
                <a:latin typeface="Times New Roman" panose="02020603050405020304" pitchFamily="18" charset="0"/>
                <a:cs typeface="Times New Roman" panose="02020603050405020304" pitchFamily="18" charset="0"/>
              </a:rPr>
              <a:t>spesifik gen havuzları</a:t>
            </a:r>
          </a:p>
          <a:p>
            <a:pPr marL="109728" indent="0">
              <a:buNone/>
            </a:pPr>
            <a:r>
              <a:rPr lang="tr-TR" sz="1800" dirty="0">
                <a:latin typeface="Times New Roman" panose="02020603050405020304" pitchFamily="18" charset="0"/>
                <a:cs typeface="Times New Roman" panose="02020603050405020304" pitchFamily="18" charset="0"/>
              </a:rPr>
              <a:t>sağlamak </a:t>
            </a:r>
            <a:r>
              <a:rPr lang="tr-TR" sz="1800" dirty="0" smtClean="0">
                <a:latin typeface="Times New Roman" panose="02020603050405020304" pitchFamily="18" charset="0"/>
                <a:cs typeface="Times New Roman" panose="02020603050405020304" pitchFamily="18" charset="0"/>
              </a:rPr>
              <a:t>üzere </a:t>
            </a:r>
            <a:r>
              <a:rPr lang="tr-TR" sz="1800" dirty="0">
                <a:latin typeface="Times New Roman" panose="02020603050405020304" pitchFamily="18" charset="0"/>
                <a:cs typeface="Times New Roman" panose="02020603050405020304" pitchFamily="18" charset="0"/>
              </a:rPr>
              <a:t>tarımsal biyolojik </a:t>
            </a:r>
            <a:r>
              <a:rPr lang="tr-TR" sz="1800" dirty="0" smtClean="0">
                <a:latin typeface="Times New Roman" panose="02020603050405020304" pitchFamily="18" charset="0"/>
                <a:cs typeface="Times New Roman" panose="02020603050405020304" pitchFamily="18" charset="0"/>
              </a:rPr>
              <a:t>çeşitliliğin </a:t>
            </a:r>
            <a:r>
              <a:rPr lang="tr-TR" sz="1800" dirty="0">
                <a:latin typeface="Times New Roman" panose="02020603050405020304" pitchFamily="18" charset="0"/>
                <a:cs typeface="Times New Roman" panose="02020603050405020304" pitchFamily="18" charset="0"/>
              </a:rPr>
              <a:t>korunması olarak sıralanabilir.</a:t>
            </a:r>
            <a:endParaRPr lang="tr-TR" sz="14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15</a:t>
            </a:fld>
            <a:endParaRPr lang="tr-TR"/>
          </a:p>
        </p:txBody>
      </p:sp>
      <p:pic>
        <p:nvPicPr>
          <p:cNvPr id="7"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59780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449792"/>
          </a:xfrm>
        </p:spPr>
        <p:txBody>
          <a:bodyPr>
            <a:normAutofit/>
          </a:bodyPr>
          <a:lstStyle/>
          <a:p>
            <a:pPr algn="just"/>
            <a:r>
              <a:rPr lang="tr-TR" sz="1800" dirty="0">
                <a:latin typeface="Times New Roman" panose="02020603050405020304" pitchFamily="18" charset="0"/>
                <a:cs typeface="Times New Roman" panose="02020603050405020304" pitchFamily="18" charset="0"/>
              </a:rPr>
              <a:t>Birleşmiş Milletler İktisadi ve Sosyal İşler Biriminin 2024 yılında </a:t>
            </a:r>
            <a:r>
              <a:rPr lang="tr-TR" sz="1800" dirty="0" smtClean="0">
                <a:latin typeface="Times New Roman" panose="02020603050405020304" pitchFamily="18" charset="0"/>
                <a:cs typeface="Times New Roman" panose="02020603050405020304" pitchFamily="18" charset="0"/>
              </a:rPr>
              <a:t>yayınlamış olduğu </a:t>
            </a:r>
            <a:r>
              <a:rPr lang="tr-TR" sz="1800" dirty="0">
                <a:latin typeface="Times New Roman" panose="02020603050405020304" pitchFamily="18" charset="0"/>
                <a:cs typeface="Times New Roman" panose="02020603050405020304" pitchFamily="18" charset="0"/>
              </a:rPr>
              <a:t>“</a:t>
            </a:r>
            <a:r>
              <a:rPr lang="tr-TR" sz="1800" dirty="0" err="1">
                <a:latin typeface="Times New Roman" panose="02020603050405020304" pitchFamily="18" charset="0"/>
                <a:cs typeface="Times New Roman" panose="02020603050405020304" pitchFamily="18" charset="0"/>
              </a:rPr>
              <a:t>Progress</a:t>
            </a:r>
            <a:r>
              <a:rPr lang="tr-TR" sz="1800" dirty="0">
                <a:latin typeface="Times New Roman" panose="02020603050405020304" pitchFamily="18" charset="0"/>
                <a:cs typeface="Times New Roman" panose="02020603050405020304" pitchFamily="18" charset="0"/>
              </a:rPr>
              <a:t> on </a:t>
            </a:r>
            <a:r>
              <a:rPr lang="tr-TR" sz="1800" dirty="0" err="1">
                <a:latin typeface="Times New Roman" panose="02020603050405020304" pitchFamily="18" charset="0"/>
                <a:cs typeface="Times New Roman" panose="02020603050405020304" pitchFamily="18" charset="0"/>
              </a:rPr>
              <a:t>the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Sustainable</a:t>
            </a:r>
            <a:r>
              <a:rPr lang="tr-TR" sz="1800" dirty="0">
                <a:latin typeface="Times New Roman" panose="02020603050405020304" pitchFamily="18" charset="0"/>
                <a:cs typeface="Times New Roman" panose="02020603050405020304" pitchFamily="18" charset="0"/>
              </a:rPr>
              <a:t> Development </a:t>
            </a:r>
            <a:r>
              <a:rPr lang="tr-TR" sz="1800" dirty="0" err="1">
                <a:latin typeface="Times New Roman" panose="02020603050405020304" pitchFamily="18" charset="0"/>
                <a:cs typeface="Times New Roman" panose="02020603050405020304" pitchFamily="18" charset="0"/>
              </a:rPr>
              <a:t>Goals</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The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Gender</a:t>
            </a:r>
            <a:r>
              <a:rPr lang="tr-TR" sz="1800" dirty="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Snaphot</a:t>
            </a:r>
            <a:r>
              <a:rPr lang="tr-TR" sz="1800" dirty="0" smtClean="0">
                <a:latin typeface="Times New Roman" panose="02020603050405020304" pitchFamily="18" charset="0"/>
                <a:cs typeface="Times New Roman" panose="02020603050405020304" pitchFamily="18" charset="0"/>
              </a:rPr>
              <a:t> 2024</a:t>
            </a:r>
            <a:r>
              <a:rPr lang="tr-TR" sz="1800" dirty="0">
                <a:latin typeface="Times New Roman" panose="02020603050405020304" pitchFamily="18" charset="0"/>
                <a:cs typeface="Times New Roman" panose="02020603050405020304" pitchFamily="18" charset="0"/>
              </a:rPr>
              <a:t>” başlıklı rapora göre </a:t>
            </a:r>
            <a:r>
              <a:rPr lang="tr-TR" sz="1800" b="1" dirty="0">
                <a:latin typeface="Times New Roman" panose="02020603050405020304" pitchFamily="18" charset="0"/>
                <a:cs typeface="Times New Roman" panose="02020603050405020304" pitchFamily="18" charset="0"/>
              </a:rPr>
              <a:t>kadınların yoksullukla başa çıkabilmeleri için 137 </a:t>
            </a:r>
            <a:r>
              <a:rPr lang="tr-TR" sz="1800" b="1" dirty="0" smtClean="0">
                <a:latin typeface="Times New Roman" panose="02020603050405020304" pitchFamily="18" charset="0"/>
                <a:cs typeface="Times New Roman" panose="02020603050405020304" pitchFamily="18" charset="0"/>
              </a:rPr>
              <a:t>yıl kadar </a:t>
            </a:r>
            <a:r>
              <a:rPr lang="tr-TR" sz="1800" b="1" dirty="0">
                <a:latin typeface="Times New Roman" panose="02020603050405020304" pitchFamily="18" charset="0"/>
                <a:cs typeface="Times New Roman" panose="02020603050405020304" pitchFamily="18" charset="0"/>
              </a:rPr>
              <a:t>bir süreye </a:t>
            </a:r>
            <a:r>
              <a:rPr lang="tr-TR" sz="1800" b="1" dirty="0" smtClean="0">
                <a:latin typeface="Times New Roman" panose="02020603050405020304" pitchFamily="18" charset="0"/>
                <a:cs typeface="Times New Roman" panose="02020603050405020304" pitchFamily="18" charset="0"/>
              </a:rPr>
              <a:t>ihtiyaç </a:t>
            </a:r>
            <a:r>
              <a:rPr lang="tr-TR" sz="1800" b="1" dirty="0">
                <a:latin typeface="Times New Roman" panose="02020603050405020304" pitchFamily="18" charset="0"/>
                <a:cs typeface="Times New Roman" panose="02020603050405020304" pitchFamily="18" charset="0"/>
              </a:rPr>
              <a:t>duyulmaktadır. </a:t>
            </a:r>
            <a:endParaRPr lang="tr-TR" sz="1800" b="1" dirty="0" smtClean="0">
              <a:latin typeface="Times New Roman" panose="02020603050405020304" pitchFamily="18" charset="0"/>
              <a:cs typeface="Times New Roman" panose="02020603050405020304" pitchFamily="18" charset="0"/>
            </a:endParaRPr>
          </a:p>
          <a:p>
            <a:pPr marL="109728" indent="0" algn="just">
              <a:buNone/>
            </a:pPr>
            <a:endParaRPr lang="tr-TR" sz="1800" b="1" dirty="0" smtClean="0">
              <a:latin typeface="Times New Roman" panose="02020603050405020304" pitchFamily="18" charset="0"/>
              <a:cs typeface="Times New Roman" panose="02020603050405020304" pitchFamily="18" charset="0"/>
            </a:endParaRPr>
          </a:p>
          <a:p>
            <a:pPr algn="just"/>
            <a:r>
              <a:rPr lang="tr-TR" sz="1800" dirty="0" smtClean="0">
                <a:latin typeface="Times New Roman" panose="02020603050405020304" pitchFamily="18" charset="0"/>
                <a:cs typeface="Times New Roman" panose="02020603050405020304" pitchFamily="18" charset="0"/>
              </a:rPr>
              <a:t>Dünya genelinde</a:t>
            </a:r>
            <a:r>
              <a:rPr lang="tr-TR" sz="1800" b="1" dirty="0" smtClean="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gıda güvencesinden yoksun yaklaşık 47.8 milyon kadın </a:t>
            </a:r>
            <a:r>
              <a:rPr lang="tr-TR" sz="1800" dirty="0">
                <a:latin typeface="Times New Roman" panose="02020603050405020304" pitchFamily="18" charset="0"/>
                <a:cs typeface="Times New Roman" panose="02020603050405020304" pitchFamily="18" charset="0"/>
              </a:rPr>
              <a:t>olduğu </a:t>
            </a:r>
            <a:r>
              <a:rPr lang="tr-TR" sz="1800" dirty="0" smtClean="0">
                <a:latin typeface="Times New Roman" panose="02020603050405020304" pitchFamily="18" charset="0"/>
                <a:cs typeface="Times New Roman" panose="02020603050405020304" pitchFamily="18" charset="0"/>
              </a:rPr>
              <a:t>tahmin edilmektedir</a:t>
            </a:r>
            <a:r>
              <a:rPr lang="tr-TR" sz="1800" dirty="0">
                <a:latin typeface="Times New Roman" panose="02020603050405020304" pitchFamily="18" charset="0"/>
                <a:cs typeface="Times New Roman" panose="02020603050405020304" pitchFamily="18" charset="0"/>
              </a:rPr>
              <a:t>. </a:t>
            </a:r>
            <a:endParaRPr lang="tr-TR" sz="1800" dirty="0" smtClean="0">
              <a:latin typeface="Times New Roman" panose="02020603050405020304" pitchFamily="18" charset="0"/>
              <a:cs typeface="Times New Roman" panose="02020603050405020304" pitchFamily="18" charset="0"/>
            </a:endParaRPr>
          </a:p>
          <a:p>
            <a:pPr marL="109728" indent="0" algn="just">
              <a:buNone/>
            </a:pPr>
            <a:endParaRPr lang="tr-TR" sz="1800" dirty="0" smtClean="0">
              <a:latin typeface="Times New Roman" panose="02020603050405020304" pitchFamily="18" charset="0"/>
              <a:cs typeface="Times New Roman" panose="02020603050405020304" pitchFamily="18" charset="0"/>
            </a:endParaRPr>
          </a:p>
          <a:p>
            <a:pPr algn="just"/>
            <a:r>
              <a:rPr lang="tr-TR" sz="1800" dirty="0">
                <a:latin typeface="Times New Roman" panose="02020603050405020304" pitchFamily="18" charset="0"/>
                <a:cs typeface="Times New Roman" panose="02020603050405020304" pitchFamily="18" charset="0"/>
              </a:rPr>
              <a:t>İklim değişikliği ile ilgili kadınları etkileyen çeşitli sorunlar mevcuttur. </a:t>
            </a:r>
            <a:r>
              <a:rPr lang="tr-TR" sz="1800" dirty="0" smtClean="0">
                <a:latin typeface="Times New Roman" panose="02020603050405020304" pitchFamily="18" charset="0"/>
                <a:cs typeface="Times New Roman" panose="02020603050405020304" pitchFamily="18" charset="0"/>
              </a:rPr>
              <a:t>Bu sorunlar </a:t>
            </a:r>
            <a:r>
              <a:rPr lang="tr-TR" sz="1800" dirty="0">
                <a:latin typeface="Times New Roman" panose="02020603050405020304" pitchFamily="18" charset="0"/>
                <a:cs typeface="Times New Roman" panose="02020603050405020304" pitchFamily="18" charset="0"/>
              </a:rPr>
              <a:t>doğal kaynaklar, doğal afetler, sağlık, nüfus artışı, kentleşme, göç, </a:t>
            </a:r>
            <a:r>
              <a:rPr lang="tr-TR" sz="1800" dirty="0" smtClean="0">
                <a:latin typeface="Times New Roman" panose="02020603050405020304" pitchFamily="18" charset="0"/>
                <a:cs typeface="Times New Roman" panose="02020603050405020304" pitchFamily="18" charset="0"/>
              </a:rPr>
              <a:t>hane yapısı</a:t>
            </a:r>
            <a:r>
              <a:rPr lang="tr-TR" sz="1800" dirty="0">
                <a:latin typeface="Times New Roman" panose="02020603050405020304" pitchFamily="18" charset="0"/>
                <a:cs typeface="Times New Roman" panose="02020603050405020304" pitchFamily="18" charset="0"/>
              </a:rPr>
              <a:t>, çatışma ve şiddet vs. olarak sıralanabilmektedir. </a:t>
            </a:r>
            <a:endParaRPr lang="tr-TR" sz="1800" dirty="0" smtClean="0">
              <a:latin typeface="Times New Roman" panose="02020603050405020304" pitchFamily="18" charset="0"/>
              <a:cs typeface="Times New Roman" panose="02020603050405020304" pitchFamily="18" charset="0"/>
            </a:endParaRPr>
          </a:p>
          <a:p>
            <a:pPr marL="109728" indent="0" algn="just">
              <a:buNone/>
            </a:pPr>
            <a:endParaRPr lang="tr-TR" sz="1800" dirty="0" smtClean="0">
              <a:latin typeface="Times New Roman" panose="02020603050405020304" pitchFamily="18" charset="0"/>
              <a:cs typeface="Times New Roman" panose="02020603050405020304" pitchFamily="18" charset="0"/>
            </a:endParaRPr>
          </a:p>
          <a:p>
            <a:pPr algn="just"/>
            <a:r>
              <a:rPr lang="tr-TR" sz="1800" b="1" dirty="0" smtClean="0">
                <a:latin typeface="Times New Roman" panose="02020603050405020304" pitchFamily="18" charset="0"/>
                <a:cs typeface="Times New Roman" panose="02020603050405020304" pitchFamily="18" charset="0"/>
              </a:rPr>
              <a:t>Dünya </a:t>
            </a:r>
            <a:r>
              <a:rPr lang="tr-TR" sz="1800" b="1" dirty="0">
                <a:latin typeface="Times New Roman" panose="02020603050405020304" pitchFamily="18" charset="0"/>
                <a:cs typeface="Times New Roman" panose="02020603050405020304" pitchFamily="18" charset="0"/>
              </a:rPr>
              <a:t>Gıda </a:t>
            </a:r>
            <a:r>
              <a:rPr lang="tr-TR" sz="1800" b="1" dirty="0" smtClean="0">
                <a:latin typeface="Times New Roman" panose="02020603050405020304" pitchFamily="18" charset="0"/>
                <a:cs typeface="Times New Roman" panose="02020603050405020304" pitchFamily="18" charset="0"/>
              </a:rPr>
              <a:t>Programı (</a:t>
            </a:r>
            <a:r>
              <a:rPr lang="tr-TR" sz="1800" b="1" dirty="0" err="1" smtClean="0">
                <a:latin typeface="Times New Roman" panose="02020603050405020304" pitchFamily="18" charset="0"/>
                <a:cs typeface="Times New Roman" panose="02020603050405020304" pitchFamily="18" charset="0"/>
              </a:rPr>
              <a:t>The</a:t>
            </a:r>
            <a:r>
              <a:rPr lang="tr-TR" sz="1800" b="1" dirty="0" smtClean="0">
                <a:latin typeface="Times New Roman" panose="02020603050405020304" pitchFamily="18" charset="0"/>
                <a:cs typeface="Times New Roman" panose="02020603050405020304" pitchFamily="18" charset="0"/>
              </a:rPr>
              <a:t> </a:t>
            </a:r>
            <a:r>
              <a:rPr lang="tr-TR" sz="1800" b="1" dirty="0">
                <a:latin typeface="Times New Roman" panose="02020603050405020304" pitchFamily="18" charset="0"/>
                <a:cs typeface="Times New Roman" panose="02020603050405020304" pitchFamily="18" charset="0"/>
              </a:rPr>
              <a:t>World </a:t>
            </a:r>
            <a:r>
              <a:rPr lang="tr-TR" sz="1800" b="1" dirty="0" err="1">
                <a:latin typeface="Times New Roman" panose="02020603050405020304" pitchFamily="18" charset="0"/>
                <a:cs typeface="Times New Roman" panose="02020603050405020304" pitchFamily="18" charset="0"/>
              </a:rPr>
              <a:t>Food</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Programme</a:t>
            </a:r>
            <a:r>
              <a:rPr lang="tr-TR" sz="1800" b="1" dirty="0">
                <a:latin typeface="Times New Roman" panose="02020603050405020304" pitchFamily="18" charset="0"/>
                <a:cs typeface="Times New Roman" panose="02020603050405020304" pitchFamily="18" charset="0"/>
              </a:rPr>
              <a:t>), 2050 yılına kadar dünya genelinde </a:t>
            </a:r>
            <a:r>
              <a:rPr lang="tr-TR" sz="1800" b="1" dirty="0" smtClean="0">
                <a:latin typeface="Times New Roman" panose="02020603050405020304" pitchFamily="18" charset="0"/>
                <a:cs typeface="Times New Roman" panose="02020603050405020304" pitchFamily="18" charset="0"/>
              </a:rPr>
              <a:t>bireylerin %10-20’sinin </a:t>
            </a:r>
            <a:r>
              <a:rPr lang="tr-TR" sz="1800" b="1" dirty="0">
                <a:latin typeface="Times New Roman" panose="02020603050405020304" pitchFamily="18" charset="0"/>
                <a:cs typeface="Times New Roman" panose="02020603050405020304" pitchFamily="18" charset="0"/>
              </a:rPr>
              <a:t>iklim değişikliği nedeniyle açlık riskiyle karşı karşıya </a:t>
            </a:r>
            <a:r>
              <a:rPr lang="tr-TR" sz="1800" b="1" dirty="0" smtClean="0">
                <a:latin typeface="Times New Roman" panose="02020603050405020304" pitchFamily="18" charset="0"/>
                <a:cs typeface="Times New Roman" panose="02020603050405020304" pitchFamily="18" charset="0"/>
              </a:rPr>
              <a:t>kalacağını öngörmektedir</a:t>
            </a:r>
            <a:r>
              <a:rPr lang="tr-TR" sz="1800" dirty="0">
                <a:latin typeface="Times New Roman" panose="02020603050405020304" pitchFamily="18" charset="0"/>
                <a:cs typeface="Times New Roman" panose="02020603050405020304" pitchFamily="18" charset="0"/>
              </a:rPr>
              <a:t>. Bu bireylerin bir kısmı, iklim değişikliğine bağlı açlık riski </a:t>
            </a:r>
            <a:r>
              <a:rPr lang="tr-TR" sz="1800" dirty="0" smtClean="0">
                <a:latin typeface="Times New Roman" panose="02020603050405020304" pitchFamily="18" charset="0"/>
                <a:cs typeface="Times New Roman" panose="02020603050405020304" pitchFamily="18" charset="0"/>
              </a:rPr>
              <a:t>altında </a:t>
            </a:r>
            <a:r>
              <a:rPr lang="tr-TR" sz="1800" dirty="0">
                <a:latin typeface="Times New Roman" panose="02020603050405020304" pitchFamily="18" charset="0"/>
                <a:cs typeface="Times New Roman" panose="02020603050405020304" pitchFamily="18" charset="0"/>
              </a:rPr>
              <a:t>olup, bu durumun gelişmekte olan ülkelerde kadınları ve çocukları </a:t>
            </a:r>
            <a:r>
              <a:rPr lang="tr-TR" sz="1800" dirty="0" smtClean="0">
                <a:latin typeface="Times New Roman" panose="02020603050405020304" pitchFamily="18" charset="0"/>
                <a:cs typeface="Times New Roman" panose="02020603050405020304" pitchFamily="18" charset="0"/>
              </a:rPr>
              <a:t>daha fazla </a:t>
            </a:r>
            <a:r>
              <a:rPr lang="tr-TR" sz="1800" dirty="0">
                <a:latin typeface="Times New Roman" panose="02020603050405020304" pitchFamily="18" charset="0"/>
                <a:cs typeface="Times New Roman" panose="02020603050405020304" pitchFamily="18" charset="0"/>
              </a:rPr>
              <a:t>etkileyeceği beklenmektedir</a:t>
            </a:r>
            <a:r>
              <a:rPr lang="tr-TR" sz="1800" dirty="0" smtClean="0">
                <a:latin typeface="Times New Roman" panose="02020603050405020304" pitchFamily="18" charset="0"/>
                <a:cs typeface="Times New Roman" panose="02020603050405020304" pitchFamily="18" charset="0"/>
              </a:rPr>
              <a:t>.</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16</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25589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377784"/>
          </a:xfrm>
        </p:spPr>
        <p:txBody>
          <a:bodyPr>
            <a:normAutofit/>
          </a:bodyPr>
          <a:lstStyle/>
          <a:p>
            <a:pPr algn="just"/>
            <a:r>
              <a:rPr lang="tr-TR" sz="2400" dirty="0">
                <a:latin typeface="Times New Roman" panose="02020603050405020304" pitchFamily="18" charset="0"/>
                <a:cs typeface="Times New Roman" panose="02020603050405020304" pitchFamily="18" charset="0"/>
              </a:rPr>
              <a:t>Dünyada </a:t>
            </a:r>
            <a:r>
              <a:rPr lang="tr-TR" sz="2400" b="1" dirty="0">
                <a:latin typeface="Times New Roman" panose="02020603050405020304" pitchFamily="18" charset="0"/>
                <a:cs typeface="Times New Roman" panose="02020603050405020304" pitchFamily="18" charset="0"/>
              </a:rPr>
              <a:t>yetersiz beslenen bireylerin neredeyse %80’i, en yoksul hanelerin %75’i geçimlerini doğrudan veya dolaylı olarak tarım veya balıkçılığa dayalı olarak sağlamaktadırlar </a:t>
            </a:r>
            <a:r>
              <a:rPr lang="tr-TR" sz="2400" dirty="0">
                <a:latin typeface="Times New Roman" panose="02020603050405020304" pitchFamily="18" charset="0"/>
                <a:cs typeface="Times New Roman" panose="02020603050405020304" pitchFamily="18" charset="0"/>
              </a:rPr>
              <a:t>(FAO, 2009). </a:t>
            </a:r>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Savunmasız durumda olan kadınlar, kırsal kesimde yaşayan yoksulların gıdalarının </a:t>
            </a:r>
            <a:r>
              <a:rPr lang="tr-TR" sz="2400" b="1" dirty="0">
                <a:latin typeface="Times New Roman" panose="02020603050405020304" pitchFamily="18" charset="0"/>
                <a:cs typeface="Times New Roman" panose="02020603050405020304" pitchFamily="18" charset="0"/>
              </a:rPr>
              <a:t>%90’ını </a:t>
            </a:r>
            <a:r>
              <a:rPr lang="tr-TR" sz="2400" dirty="0">
                <a:latin typeface="Times New Roman" panose="02020603050405020304" pitchFamily="18" charset="0"/>
                <a:cs typeface="Times New Roman" panose="02020603050405020304" pitchFamily="18" charset="0"/>
              </a:rPr>
              <a:t>üretmektedirler. </a:t>
            </a:r>
            <a:endParaRPr lang="tr-TR" sz="2400" dirty="0" smtClean="0">
              <a:latin typeface="Times New Roman" panose="02020603050405020304" pitchFamily="18" charset="0"/>
              <a:cs typeface="Times New Roman" panose="02020603050405020304" pitchFamily="18" charset="0"/>
            </a:endParaRPr>
          </a:p>
          <a:p>
            <a:pPr marL="109728" indent="0" algn="just">
              <a:buNone/>
            </a:pP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Aynı zamanda, doğal kaynaklara bağımlı üretim gerçekleştirmeleri nedeniyle iklim değişikliği ve doğal kaynakların tükenmesi sorunlarıyla karşı karşıya kalabilmektedirler (WWF, 2010).</a:t>
            </a:r>
          </a:p>
          <a:p>
            <a:pPr marL="109728" indent="0">
              <a:buNone/>
            </a:pP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17</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410254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1DEFA8C-F947-479F-BE07-76B6B3F80BF1}" type="slidenum">
              <a:rPr lang="tr-TR" smtClean="0"/>
              <a:pPr/>
              <a:t>18</a:t>
            </a:fld>
            <a:endParaRPr lang="tr-TR"/>
          </a:p>
        </p:txBody>
      </p:sp>
      <p:pic>
        <p:nvPicPr>
          <p:cNvPr id="5" name="Resim 4"/>
          <p:cNvPicPr>
            <a:picLocks noChangeAspect="1"/>
          </p:cNvPicPr>
          <p:nvPr/>
        </p:nvPicPr>
        <p:blipFill>
          <a:blip r:embed="rId2"/>
          <a:stretch>
            <a:fillRect/>
          </a:stretch>
        </p:blipFill>
        <p:spPr>
          <a:xfrm>
            <a:off x="1907704" y="185152"/>
            <a:ext cx="5632977" cy="6489968"/>
          </a:xfrm>
          <a:prstGeom prst="rect">
            <a:avLst/>
          </a:prstGeom>
        </p:spPr>
      </p:pic>
    </p:spTree>
    <p:extLst>
      <p:ext uri="{BB962C8B-B14F-4D97-AF65-F5344CB8AC3E}">
        <p14:creationId xmlns:p14="http://schemas.microsoft.com/office/powerpoint/2010/main" val="81047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97260" y="404664"/>
            <a:ext cx="8229600" cy="1066800"/>
          </a:xfrm>
        </p:spPr>
        <p:txBody>
          <a:bodyPr>
            <a:normAutofit/>
          </a:bodyPr>
          <a:lstStyle/>
          <a:p>
            <a:r>
              <a:rPr lang="tr-TR" sz="2800" b="1" dirty="0">
                <a:solidFill>
                  <a:schemeClr val="accent5">
                    <a:lumMod val="75000"/>
                  </a:schemeClr>
                </a:solidFill>
                <a:latin typeface="Times New Roman" pitchFamily="18" charset="0"/>
                <a:cs typeface="Times New Roman" pitchFamily="18" charset="0"/>
              </a:rPr>
              <a:t>İklim Değişikliğinin Kadınlar Üzerindeki Etkileri</a:t>
            </a:r>
            <a:endParaRPr lang="tr-TR" sz="28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pic>
        <p:nvPicPr>
          <p:cNvPr id="6" name="Resim 5"/>
          <p:cNvPicPr>
            <a:picLocks noChangeAspect="1"/>
          </p:cNvPicPr>
          <p:nvPr/>
        </p:nvPicPr>
        <p:blipFill>
          <a:blip r:embed="rId2"/>
          <a:stretch>
            <a:fillRect/>
          </a:stretch>
        </p:blipFill>
        <p:spPr>
          <a:xfrm>
            <a:off x="1138912" y="1268760"/>
            <a:ext cx="7416824" cy="5483916"/>
          </a:xfrm>
          <a:prstGeom prst="rect">
            <a:avLst/>
          </a:prstGeom>
        </p:spPr>
      </p:pic>
      <p:pic>
        <p:nvPicPr>
          <p:cNvPr id="5" name="Picture 6" descr="Bolu Abant İzzet Baysal Üniversitesi | BAİBU Logosu"/>
          <p:cNvPicPr>
            <a:picLocks noChangeAspect="1" noChangeArrowheads="1"/>
          </p:cNvPicPr>
          <p:nvPr/>
        </p:nvPicPr>
        <p:blipFill>
          <a:blip r:embed="rId3" cstate="print"/>
          <a:srcRect/>
          <a:stretch>
            <a:fillRect/>
          </a:stretch>
        </p:blipFill>
        <p:spPr bwMode="auto">
          <a:xfrm>
            <a:off x="107504" y="213735"/>
            <a:ext cx="857256" cy="8505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980728"/>
            <a:ext cx="8229600" cy="1066800"/>
          </a:xfrm>
        </p:spPr>
        <p:txBody>
          <a:bodyPr/>
          <a:lstStyle/>
          <a:p>
            <a:r>
              <a:rPr lang="tr-TR" dirty="0"/>
              <a:t>Dünyada Tarımda ‘Kadın olmak’...</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a:t>
            </a:fld>
            <a:endParaRPr lang="tr-TR"/>
          </a:p>
        </p:txBody>
      </p:sp>
      <p:pic>
        <p:nvPicPr>
          <p:cNvPr id="5" name="Resim 4"/>
          <p:cNvPicPr>
            <a:picLocks noChangeAspect="1"/>
          </p:cNvPicPr>
          <p:nvPr/>
        </p:nvPicPr>
        <p:blipFill>
          <a:blip r:embed="rId2"/>
          <a:stretch>
            <a:fillRect/>
          </a:stretch>
        </p:blipFill>
        <p:spPr>
          <a:xfrm>
            <a:off x="467544" y="2420888"/>
            <a:ext cx="8213823" cy="3600400"/>
          </a:xfrm>
          <a:prstGeom prst="rect">
            <a:avLst/>
          </a:prstGeom>
        </p:spPr>
      </p:pic>
      <p:pic>
        <p:nvPicPr>
          <p:cNvPr id="6" name="Picture 6" descr="Bolu Abant İzzet Baysal Üniversitesi | BAİBU Logosu"/>
          <p:cNvPicPr>
            <a:picLocks noChangeAspect="1" noChangeArrowheads="1"/>
          </p:cNvPicPr>
          <p:nvPr/>
        </p:nvPicPr>
        <p:blipFill>
          <a:blip r:embed="rId3" cstate="print"/>
          <a:srcRect/>
          <a:stretch>
            <a:fillRect/>
          </a:stretch>
        </p:blipFill>
        <p:spPr bwMode="auto">
          <a:xfrm>
            <a:off x="182932" y="368032"/>
            <a:ext cx="857256" cy="850558"/>
          </a:xfrm>
          <a:prstGeom prst="rect">
            <a:avLst/>
          </a:prstGeom>
          <a:noFill/>
        </p:spPr>
      </p:pic>
    </p:spTree>
    <p:extLst>
      <p:ext uri="{BB962C8B-B14F-4D97-AF65-F5344CB8AC3E}">
        <p14:creationId xmlns:p14="http://schemas.microsoft.com/office/powerpoint/2010/main" val="3608063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764704"/>
            <a:ext cx="8229600" cy="557808"/>
          </a:xfrm>
        </p:spPr>
        <p:txBody>
          <a:bodyPr>
            <a:normAutofit/>
          </a:bodyPr>
          <a:lstStyle/>
          <a:p>
            <a:r>
              <a:rPr lang="tr-TR" sz="2800" b="1" dirty="0">
                <a:solidFill>
                  <a:schemeClr val="accent5">
                    <a:lumMod val="75000"/>
                  </a:schemeClr>
                </a:solidFill>
                <a:latin typeface="Times New Roman" pitchFamily="18" charset="0"/>
                <a:cs typeface="Times New Roman" pitchFamily="18" charset="0"/>
              </a:rPr>
              <a:t>İklim Değişikliğinin Kadınlar Üzerindeki Etkileri</a:t>
            </a:r>
            <a:endParaRPr lang="tr-TR" sz="2800" dirty="0"/>
          </a:p>
        </p:txBody>
      </p:sp>
      <p:sp>
        <p:nvSpPr>
          <p:cNvPr id="3" name="İçerik Yer Tutucusu 2"/>
          <p:cNvSpPr>
            <a:spLocks noGrp="1"/>
          </p:cNvSpPr>
          <p:nvPr>
            <p:ph idx="1"/>
          </p:nvPr>
        </p:nvSpPr>
        <p:spPr>
          <a:xfrm>
            <a:off x="457200" y="1556792"/>
            <a:ext cx="8229600" cy="5017744"/>
          </a:xfrm>
        </p:spPr>
        <p:txBody>
          <a:bodyPr>
            <a:normAutofit fontScale="70000" lnSpcReduction="20000"/>
          </a:bodyPr>
          <a:lstStyle/>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İklim </a:t>
            </a:r>
            <a:r>
              <a:rPr lang="tr-TR" dirty="0">
                <a:latin typeface="Times New Roman" panose="02020603050405020304" pitchFamily="18" charset="0"/>
                <a:cs typeface="Times New Roman" panose="02020603050405020304" pitchFamily="18" charset="0"/>
              </a:rPr>
              <a:t>değişikliğine bağlı </a:t>
            </a:r>
            <a:r>
              <a:rPr lang="tr-TR" dirty="0" smtClean="0">
                <a:latin typeface="Times New Roman" panose="02020603050405020304" pitchFamily="18" charset="0"/>
                <a:cs typeface="Times New Roman" panose="02020603050405020304" pitchFamily="18" charset="0"/>
              </a:rPr>
              <a:t>doğal kaynakların </a:t>
            </a:r>
            <a:r>
              <a:rPr lang="tr-TR" dirty="0">
                <a:latin typeface="Times New Roman" panose="02020603050405020304" pitchFamily="18" charset="0"/>
                <a:cs typeface="Times New Roman" panose="02020603050405020304" pitchFamily="18" charset="0"/>
              </a:rPr>
              <a:t>azalması kuraklık, verimsizlik, kıtlık, tarımsal üretimde azalma, </a:t>
            </a:r>
            <a:r>
              <a:rPr lang="tr-TR" dirty="0" smtClean="0">
                <a:latin typeface="Times New Roman" panose="02020603050405020304" pitchFamily="18" charset="0"/>
                <a:cs typeface="Times New Roman" panose="02020603050405020304" pitchFamily="18" charset="0"/>
              </a:rPr>
              <a:t>temiz </a:t>
            </a:r>
            <a:r>
              <a:rPr lang="tr-TR" dirty="0">
                <a:latin typeface="Times New Roman" panose="02020603050405020304" pitchFamily="18" charset="0"/>
                <a:cs typeface="Times New Roman" panose="02020603050405020304" pitchFamily="18" charset="0"/>
              </a:rPr>
              <a:t>suya erişim sıkıntısı ve hane halkının iş yükünün artmasına neden </a:t>
            </a:r>
            <a:r>
              <a:rPr lang="tr-TR" dirty="0" smtClean="0">
                <a:latin typeface="Times New Roman" panose="02020603050405020304" pitchFamily="18" charset="0"/>
                <a:cs typeface="Times New Roman" panose="02020603050405020304" pitchFamily="18" charset="0"/>
              </a:rPr>
              <a:t>olmaktadır</a:t>
            </a: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İklim </a:t>
            </a:r>
            <a:r>
              <a:rPr lang="tr-TR" dirty="0">
                <a:latin typeface="Times New Roman" panose="02020603050405020304" pitchFamily="18" charset="0"/>
                <a:cs typeface="Times New Roman" panose="02020603050405020304" pitchFamily="18" charset="0"/>
              </a:rPr>
              <a:t>değişikliği bulaşıcı hastalıklar, yetersiz beslenme, kirlilik, ruhsal </a:t>
            </a:r>
            <a:r>
              <a:rPr lang="tr-TR" dirty="0" smtClean="0">
                <a:latin typeface="Times New Roman" panose="02020603050405020304" pitchFamily="18" charset="0"/>
                <a:cs typeface="Times New Roman" panose="02020603050405020304" pitchFamily="18" charset="0"/>
              </a:rPr>
              <a:t>bozukluklar </a:t>
            </a:r>
            <a:r>
              <a:rPr lang="tr-TR" dirty="0">
                <a:latin typeface="Times New Roman" panose="02020603050405020304" pitchFamily="18" charset="0"/>
                <a:cs typeface="Times New Roman" panose="02020603050405020304" pitchFamily="18" charset="0"/>
              </a:rPr>
              <a:t>gibi sağlık sorunlarına neden olmaktadır. </a:t>
            </a:r>
            <a:endParaRPr lang="tr-TR" dirty="0" smtClean="0">
              <a:latin typeface="Times New Roman" panose="02020603050405020304" pitchFamily="18" charset="0"/>
              <a:cs typeface="Times New Roman" panose="02020603050405020304" pitchFamily="18" charset="0"/>
            </a:endParaRP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Yüksek </a:t>
            </a:r>
            <a:r>
              <a:rPr lang="tr-TR" dirty="0">
                <a:latin typeface="Times New Roman" panose="02020603050405020304" pitchFamily="18" charset="0"/>
                <a:cs typeface="Times New Roman" panose="02020603050405020304" pitchFamily="18" charset="0"/>
              </a:rPr>
              <a:t>doğum </a:t>
            </a:r>
            <a:r>
              <a:rPr lang="tr-TR" dirty="0" smtClean="0">
                <a:latin typeface="Times New Roman" panose="02020603050405020304" pitchFamily="18" charset="0"/>
                <a:cs typeface="Times New Roman" panose="02020603050405020304" pitchFamily="18" charset="0"/>
              </a:rPr>
              <a:t>oranlarına bağlı </a:t>
            </a:r>
            <a:r>
              <a:rPr lang="tr-TR" dirty="0">
                <a:latin typeface="Times New Roman" panose="02020603050405020304" pitchFamily="18" charset="0"/>
                <a:cs typeface="Times New Roman" panose="02020603050405020304" pitchFamily="18" charset="0"/>
              </a:rPr>
              <a:t>artan nüfus kıt kaynaklara ulaşım için rekabete ve nüfusun savunmasız </a:t>
            </a:r>
            <a:r>
              <a:rPr lang="tr-TR" dirty="0" smtClean="0">
                <a:latin typeface="Times New Roman" panose="02020603050405020304" pitchFamily="18" charset="0"/>
                <a:cs typeface="Times New Roman" panose="02020603050405020304" pitchFamily="18" charset="0"/>
              </a:rPr>
              <a:t>bir hal </a:t>
            </a:r>
            <a:r>
              <a:rPr lang="tr-TR" dirty="0">
                <a:latin typeface="Times New Roman" panose="02020603050405020304" pitchFamily="18" charset="0"/>
                <a:cs typeface="Times New Roman" panose="02020603050405020304" pitchFamily="18" charset="0"/>
              </a:rPr>
              <a:t>almasına neden olmaktadır. </a:t>
            </a:r>
            <a:endParaRPr lang="tr-TR" dirty="0" smtClean="0">
              <a:latin typeface="Times New Roman" panose="02020603050405020304" pitchFamily="18" charset="0"/>
              <a:cs typeface="Times New Roman" panose="02020603050405020304" pitchFamily="18" charset="0"/>
            </a:endParaRP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Doğal </a:t>
            </a:r>
            <a:r>
              <a:rPr lang="tr-TR" dirty="0">
                <a:latin typeface="Times New Roman" panose="02020603050405020304" pitchFamily="18" charset="0"/>
                <a:cs typeface="Times New Roman" panose="02020603050405020304" pitchFamily="18" charset="0"/>
              </a:rPr>
              <a:t>afet, savaş ve çatışma kaynaklı göç ve </a:t>
            </a:r>
            <a:r>
              <a:rPr lang="tr-TR" dirty="0" smtClean="0">
                <a:latin typeface="Times New Roman" panose="02020603050405020304" pitchFamily="18" charset="0"/>
                <a:cs typeface="Times New Roman" panose="02020603050405020304" pitchFamily="18" charset="0"/>
              </a:rPr>
              <a:t>yerinden </a:t>
            </a:r>
            <a:r>
              <a:rPr lang="tr-TR" dirty="0">
                <a:latin typeface="Times New Roman" panose="02020603050405020304" pitchFamily="18" charset="0"/>
                <a:cs typeface="Times New Roman" panose="02020603050405020304" pitchFamily="18" charset="0"/>
              </a:rPr>
              <a:t>edilme kentleşme hızını artırmaktadır. Buna bağlı çevresel bozulma </a:t>
            </a:r>
            <a:r>
              <a:rPr lang="tr-TR" dirty="0" smtClean="0">
                <a:latin typeface="Times New Roman" panose="02020603050405020304" pitchFamily="18" charset="0"/>
                <a:cs typeface="Times New Roman" panose="02020603050405020304" pitchFamily="18" charset="0"/>
              </a:rPr>
              <a:t>ve kaynak </a:t>
            </a:r>
            <a:r>
              <a:rPr lang="tr-TR" dirty="0">
                <a:latin typeface="Times New Roman" panose="02020603050405020304" pitchFamily="18" charset="0"/>
                <a:cs typeface="Times New Roman" panose="02020603050405020304" pitchFamily="18" charset="0"/>
              </a:rPr>
              <a:t>kıtlığı sorunlarından kadınlar daha fazla etkilenmekte ve </a:t>
            </a:r>
            <a:r>
              <a:rPr lang="tr-TR" dirty="0" smtClean="0">
                <a:latin typeface="Times New Roman" panose="02020603050405020304" pitchFamily="18" charset="0"/>
                <a:cs typeface="Times New Roman" panose="02020603050405020304" pitchFamily="18" charset="0"/>
              </a:rPr>
              <a:t>yoksullaşmaktadırlar</a:t>
            </a: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Doğal </a:t>
            </a:r>
            <a:r>
              <a:rPr lang="tr-TR" dirty="0">
                <a:latin typeface="Times New Roman" panose="02020603050405020304" pitchFamily="18" charset="0"/>
                <a:cs typeface="Times New Roman" panose="02020603050405020304" pitchFamily="18" charset="0"/>
              </a:rPr>
              <a:t>kaynaklar, doğal afetler, sağlık, nüfus artışı, kentleşme, şiddet </a:t>
            </a:r>
            <a:r>
              <a:rPr lang="tr-TR" dirty="0" smtClean="0">
                <a:latin typeface="Times New Roman" panose="02020603050405020304" pitchFamily="18" charset="0"/>
                <a:cs typeface="Times New Roman" panose="02020603050405020304" pitchFamily="18" charset="0"/>
              </a:rPr>
              <a:t>ve çatışma </a:t>
            </a:r>
            <a:r>
              <a:rPr lang="tr-TR" dirty="0">
                <a:latin typeface="Times New Roman" panose="02020603050405020304" pitchFamily="18" charset="0"/>
                <a:cs typeface="Times New Roman" panose="02020603050405020304" pitchFamily="18" charset="0"/>
              </a:rPr>
              <a:t>hali hazırda giderilmeye çalışılan cinsiyet </a:t>
            </a:r>
            <a:r>
              <a:rPr lang="tr-TR" dirty="0" smtClean="0">
                <a:latin typeface="Times New Roman" panose="02020603050405020304" pitchFamily="18" charset="0"/>
                <a:cs typeface="Times New Roman" panose="02020603050405020304" pitchFamily="18" charset="0"/>
              </a:rPr>
              <a:t>eşitsizliğinin derinleşmesine yol </a:t>
            </a:r>
            <a:r>
              <a:rPr lang="tr-TR" dirty="0">
                <a:latin typeface="Times New Roman" panose="02020603050405020304" pitchFamily="18" charset="0"/>
                <a:cs typeface="Times New Roman" panose="02020603050405020304" pitchFamily="18" charset="0"/>
              </a:rPr>
              <a:t>açmaktadır.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20</a:t>
            </a:fld>
            <a:endParaRPr lang="tr-TR"/>
          </a:p>
        </p:txBody>
      </p:sp>
    </p:spTree>
    <p:extLst>
      <p:ext uri="{BB962C8B-B14F-4D97-AF65-F5344CB8AC3E}">
        <p14:creationId xmlns:p14="http://schemas.microsoft.com/office/powerpoint/2010/main" val="411432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317" y="1628800"/>
            <a:ext cx="8229600" cy="4325112"/>
          </a:xfrm>
        </p:spPr>
        <p:txBody>
          <a:bodyPr>
            <a:normAutofit/>
          </a:bodyPr>
          <a:lstStyle/>
          <a:p>
            <a:pPr marL="109728" indent="0" algn="just">
              <a:buNone/>
            </a:pPr>
            <a:r>
              <a:rPr lang="tr-TR" sz="2400" dirty="0">
                <a:latin typeface="Times New Roman" panose="02020603050405020304" pitchFamily="18" charset="0"/>
                <a:cs typeface="Times New Roman" panose="02020603050405020304" pitchFamily="18" charset="0"/>
              </a:rPr>
              <a:t>Birleşmiş Milletler Çevre Programı (UNEP), </a:t>
            </a:r>
            <a:r>
              <a:rPr lang="tr-TR" sz="2400" b="1" dirty="0">
                <a:latin typeface="Times New Roman" panose="02020603050405020304" pitchFamily="18" charset="0"/>
                <a:cs typeface="Times New Roman" panose="02020603050405020304" pitchFamily="18" charset="0"/>
              </a:rPr>
              <a:t>kadın liderliğindeki tarımsal kooperatiflerin sürdürülebilir tarım yöntemlerini benimsemede %30 daha başarılı olduğunu</a:t>
            </a:r>
            <a:r>
              <a:rPr lang="tr-TR" sz="2400" dirty="0">
                <a:latin typeface="Times New Roman" panose="02020603050405020304" pitchFamily="18" charset="0"/>
                <a:cs typeface="Times New Roman" panose="02020603050405020304" pitchFamily="18" charset="0"/>
              </a:rPr>
              <a:t> belirtiyor.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21</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pic>
        <p:nvPicPr>
          <p:cNvPr id="6" name="Resim 5"/>
          <p:cNvPicPr>
            <a:picLocks noChangeAspect="1"/>
          </p:cNvPicPr>
          <p:nvPr/>
        </p:nvPicPr>
        <p:blipFill>
          <a:blip r:embed="rId3"/>
          <a:stretch>
            <a:fillRect/>
          </a:stretch>
        </p:blipFill>
        <p:spPr>
          <a:xfrm>
            <a:off x="3995936" y="3429000"/>
            <a:ext cx="4324536" cy="2883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215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143000"/>
            <a:ext cx="7632848" cy="701824"/>
          </a:xfrm>
        </p:spPr>
        <p:txBody>
          <a:bodyPr>
            <a:noAutofit/>
          </a:bodyPr>
          <a:lstStyle/>
          <a:p>
            <a:pPr algn="ctr"/>
            <a:r>
              <a:rPr lang="tr-TR" sz="2800" b="1" dirty="0">
                <a:latin typeface="Times New Roman" panose="02020603050405020304" pitchFamily="18" charset="0"/>
                <a:cs typeface="Times New Roman" panose="02020603050405020304" pitchFamily="18" charset="0"/>
              </a:rPr>
              <a:t>Kadınların Tarımda ve Sağlıkta Danışman Olarak Önemi</a:t>
            </a:r>
          </a:p>
        </p:txBody>
      </p:sp>
      <p:sp>
        <p:nvSpPr>
          <p:cNvPr id="3" name="İçerik Yer Tutucusu 2"/>
          <p:cNvSpPr>
            <a:spLocks noGrp="1"/>
          </p:cNvSpPr>
          <p:nvPr>
            <p:ph idx="1"/>
          </p:nvPr>
        </p:nvSpPr>
        <p:spPr>
          <a:xfrm>
            <a:off x="218711" y="2132856"/>
            <a:ext cx="4929353" cy="4325112"/>
          </a:xfrm>
        </p:spPr>
        <p:txBody>
          <a:bodyPr>
            <a:normAutofit fontScale="92500" lnSpcReduction="20000"/>
          </a:bodyPr>
          <a:lstStyle/>
          <a:p>
            <a:pPr marL="109728" indent="0" algn="just">
              <a:buNone/>
            </a:pPr>
            <a:r>
              <a:rPr lang="tr-TR" sz="2100" dirty="0">
                <a:latin typeface="Times New Roman" panose="02020603050405020304" pitchFamily="18" charset="0"/>
                <a:cs typeface="Times New Roman" panose="02020603050405020304" pitchFamily="18" charset="0"/>
              </a:rPr>
              <a:t>👩‍🌾 </a:t>
            </a:r>
            <a:r>
              <a:rPr lang="tr-TR" sz="2100" b="1" dirty="0">
                <a:latin typeface="Times New Roman" panose="02020603050405020304" pitchFamily="18" charset="0"/>
                <a:cs typeface="Times New Roman" panose="02020603050405020304" pitchFamily="18" charset="0"/>
              </a:rPr>
              <a:t>Kadın Çiftçiler ve Tarımsal Bilgi Paylaşımı</a:t>
            </a:r>
            <a:endParaRPr lang="tr-TR" sz="2100" dirty="0">
              <a:latin typeface="Times New Roman" panose="02020603050405020304" pitchFamily="18" charset="0"/>
              <a:cs typeface="Times New Roman" panose="02020603050405020304" pitchFamily="18" charset="0"/>
            </a:endParaRPr>
          </a:p>
          <a:p>
            <a:pPr algn="just"/>
            <a:r>
              <a:rPr lang="tr-TR" sz="2100" dirty="0">
                <a:latin typeface="Times New Roman" panose="02020603050405020304" pitchFamily="18" charset="0"/>
                <a:cs typeface="Times New Roman" panose="02020603050405020304" pitchFamily="18" charset="0"/>
              </a:rPr>
              <a:t>Geleneksel tarım bilgisini modern yöntemlerle birleştirerek </a:t>
            </a:r>
            <a:r>
              <a:rPr lang="tr-TR" sz="2100" b="1" dirty="0">
                <a:latin typeface="Times New Roman" panose="02020603050405020304" pitchFamily="18" charset="0"/>
                <a:cs typeface="Times New Roman" panose="02020603050405020304" pitchFamily="18" charset="0"/>
              </a:rPr>
              <a:t>toprak ve su yönetimi</a:t>
            </a:r>
            <a:r>
              <a:rPr lang="tr-TR" sz="2100" dirty="0">
                <a:latin typeface="Times New Roman" panose="02020603050405020304" pitchFamily="18" charset="0"/>
                <a:cs typeface="Times New Roman" panose="02020603050405020304" pitchFamily="18" charset="0"/>
              </a:rPr>
              <a:t> yapabilirler.</a:t>
            </a:r>
          </a:p>
          <a:p>
            <a:pPr algn="just"/>
            <a:r>
              <a:rPr lang="tr-TR" sz="2100" dirty="0">
                <a:latin typeface="Times New Roman" panose="02020603050405020304" pitchFamily="18" charset="0"/>
                <a:cs typeface="Times New Roman" panose="02020603050405020304" pitchFamily="18" charset="0"/>
              </a:rPr>
              <a:t>Kooperatifler aracılığıyla sürdürülebilir uygulamaları yaygınlaştırabilirler.</a:t>
            </a:r>
          </a:p>
          <a:p>
            <a:pPr marL="109728" indent="0" algn="just">
              <a:buNone/>
            </a:pPr>
            <a:r>
              <a:rPr lang="tr-TR" sz="2100" dirty="0" smtClean="0">
                <a:latin typeface="Times New Roman" panose="02020603050405020304" pitchFamily="18" charset="0"/>
                <a:cs typeface="Times New Roman" panose="02020603050405020304" pitchFamily="18" charset="0"/>
              </a:rPr>
              <a:t> </a:t>
            </a:r>
            <a:r>
              <a:rPr lang="tr-TR" sz="2100" b="1" dirty="0">
                <a:latin typeface="Times New Roman" panose="02020603050405020304" pitchFamily="18" charset="0"/>
                <a:cs typeface="Times New Roman" panose="02020603050405020304" pitchFamily="18" charset="0"/>
              </a:rPr>
              <a:t>Kadınların Sağlık ve Beslenme Konusunda Rolü</a:t>
            </a:r>
            <a:endParaRPr lang="tr-TR" sz="2100" dirty="0">
              <a:latin typeface="Times New Roman" panose="02020603050405020304" pitchFamily="18" charset="0"/>
              <a:cs typeface="Times New Roman" panose="02020603050405020304" pitchFamily="18" charset="0"/>
            </a:endParaRPr>
          </a:p>
          <a:p>
            <a:pPr algn="just"/>
            <a:r>
              <a:rPr lang="tr-TR" sz="2100" dirty="0">
                <a:latin typeface="Times New Roman" panose="02020603050405020304" pitchFamily="18" charset="0"/>
                <a:cs typeface="Times New Roman" panose="02020603050405020304" pitchFamily="18" charset="0"/>
              </a:rPr>
              <a:t>Doğal ürünlerle beslenme ve sağlıklı yaşam konularında danışmanlık yapabilirler.</a:t>
            </a:r>
          </a:p>
          <a:p>
            <a:pPr algn="just"/>
            <a:r>
              <a:rPr lang="tr-TR" sz="2100" dirty="0">
                <a:latin typeface="Times New Roman" panose="02020603050405020304" pitchFamily="18" charset="0"/>
                <a:cs typeface="Times New Roman" panose="02020603050405020304" pitchFamily="18" charset="0"/>
              </a:rPr>
              <a:t>Geleneksel tıbbi bilgilerle </a:t>
            </a:r>
            <a:r>
              <a:rPr lang="tr-TR" sz="2100" b="1" dirty="0">
                <a:latin typeface="Times New Roman" panose="02020603050405020304" pitchFamily="18" charset="0"/>
                <a:cs typeface="Times New Roman" panose="02020603050405020304" pitchFamily="18" charset="0"/>
              </a:rPr>
              <a:t>doğal tedavi ve bitkisel çözümler</a:t>
            </a:r>
            <a:r>
              <a:rPr lang="tr-TR" sz="2100" dirty="0">
                <a:latin typeface="Times New Roman" panose="02020603050405020304" pitchFamily="18" charset="0"/>
                <a:cs typeface="Times New Roman" panose="02020603050405020304" pitchFamily="18" charset="0"/>
              </a:rPr>
              <a:t> geliştirebilirler</a:t>
            </a:r>
            <a:r>
              <a:rPr lang="tr-TR" sz="2100" dirty="0" smtClean="0">
                <a:latin typeface="Times New Roman" panose="02020603050405020304" pitchFamily="18" charset="0"/>
                <a:cs typeface="Times New Roman" panose="02020603050405020304" pitchFamily="18" charset="0"/>
              </a:rPr>
              <a:t>.</a:t>
            </a:r>
          </a:p>
          <a:p>
            <a:pPr algn="just"/>
            <a:r>
              <a:rPr lang="tr-TR" sz="2100" dirty="0">
                <a:latin typeface="Times New Roman" panose="02020603050405020304" pitchFamily="18" charset="0"/>
                <a:cs typeface="Times New Roman" panose="02020603050405020304" pitchFamily="18" charset="0"/>
              </a:rPr>
              <a:t>Hindistan’da “</a:t>
            </a:r>
            <a:r>
              <a:rPr lang="tr-TR" sz="2100" dirty="0" err="1">
                <a:latin typeface="Times New Roman" panose="02020603050405020304" pitchFamily="18" charset="0"/>
                <a:cs typeface="Times New Roman" panose="02020603050405020304" pitchFamily="18" charset="0"/>
              </a:rPr>
              <a:t>Green</a:t>
            </a:r>
            <a:r>
              <a:rPr lang="tr-TR" sz="2100" dirty="0">
                <a:latin typeface="Times New Roman" panose="02020603050405020304" pitchFamily="18" charset="0"/>
                <a:cs typeface="Times New Roman" panose="02020603050405020304" pitchFamily="18" charset="0"/>
              </a:rPr>
              <a:t> Foundation” adlı kadın çiftçi grubu, </a:t>
            </a:r>
            <a:r>
              <a:rPr lang="tr-TR" sz="2100" b="1" dirty="0">
                <a:latin typeface="Times New Roman" panose="02020603050405020304" pitchFamily="18" charset="0"/>
                <a:cs typeface="Times New Roman" panose="02020603050405020304" pitchFamily="18" charset="0"/>
              </a:rPr>
              <a:t>organik tarımı yaygınlaştırarak</a:t>
            </a:r>
            <a:r>
              <a:rPr lang="tr-TR" sz="2100" dirty="0">
                <a:latin typeface="Times New Roman" panose="02020603050405020304" pitchFamily="18" charset="0"/>
                <a:cs typeface="Times New Roman" panose="02020603050405020304" pitchFamily="18" charset="0"/>
              </a:rPr>
              <a:t> hem sağlıklı gıda üretimini artırıyor hem de çiftçileri eğitiyor.</a:t>
            </a:r>
          </a:p>
          <a:p>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22</a:t>
            </a:fld>
            <a:endParaRPr lang="tr-TR"/>
          </a:p>
        </p:txBody>
      </p:sp>
      <p:pic>
        <p:nvPicPr>
          <p:cNvPr id="5" name="Resim 4"/>
          <p:cNvPicPr>
            <a:picLocks noChangeAspect="1"/>
          </p:cNvPicPr>
          <p:nvPr/>
        </p:nvPicPr>
        <p:blipFill>
          <a:blip r:embed="rId2"/>
          <a:stretch>
            <a:fillRect/>
          </a:stretch>
        </p:blipFill>
        <p:spPr>
          <a:xfrm>
            <a:off x="251520" y="368032"/>
            <a:ext cx="853514" cy="853514"/>
          </a:xfrm>
          <a:prstGeom prst="rect">
            <a:avLst/>
          </a:prstGeom>
        </p:spPr>
      </p:pic>
      <p:pic>
        <p:nvPicPr>
          <p:cNvPr id="6" name="Resim 5"/>
          <p:cNvPicPr>
            <a:picLocks noChangeAspect="1"/>
          </p:cNvPicPr>
          <p:nvPr/>
        </p:nvPicPr>
        <p:blipFill>
          <a:blip r:embed="rId3"/>
          <a:stretch>
            <a:fillRect/>
          </a:stretch>
        </p:blipFill>
        <p:spPr>
          <a:xfrm>
            <a:off x="5341623" y="3068960"/>
            <a:ext cx="3478849" cy="2038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5946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716243"/>
            <a:ext cx="8229600" cy="773832"/>
          </a:xfrm>
        </p:spPr>
        <p:txBody>
          <a:bodyPr>
            <a:normAutofit fontScale="90000"/>
          </a:bodyPr>
          <a:lstStyle/>
          <a:p>
            <a:pPr algn="just"/>
            <a:r>
              <a:rPr lang="tr-TR" b="1" dirty="0">
                <a:latin typeface="Times New Roman" panose="02020603050405020304" pitchFamily="18" charset="0"/>
                <a:cs typeface="Times New Roman" panose="02020603050405020304" pitchFamily="18" charset="0"/>
              </a:rPr>
              <a:t>Tarımda Kadınların Danışman Olarak Üstlenebileceği Roller</a:t>
            </a:r>
          </a:p>
        </p:txBody>
      </p:sp>
      <p:sp>
        <p:nvSpPr>
          <p:cNvPr id="3" name="İçerik Yer Tutucusu 2"/>
          <p:cNvSpPr>
            <a:spLocks noGrp="1"/>
          </p:cNvSpPr>
          <p:nvPr>
            <p:ph idx="1"/>
          </p:nvPr>
        </p:nvSpPr>
        <p:spPr>
          <a:xfrm>
            <a:off x="457200" y="1916832"/>
            <a:ext cx="8229600" cy="4657704"/>
          </a:xfrm>
        </p:spPr>
        <p:txBody>
          <a:bodyPr>
            <a:normAutofit fontScale="85000" lnSpcReduction="20000"/>
          </a:bodyPr>
          <a:lstStyle/>
          <a:p>
            <a:r>
              <a:rPr lang="tr-TR" b="1" dirty="0" smtClean="0">
                <a:solidFill>
                  <a:srgbClr val="FF0000"/>
                </a:solidFill>
                <a:latin typeface="Times New Roman" panose="02020603050405020304" pitchFamily="18" charset="0"/>
                <a:cs typeface="Times New Roman" panose="02020603050405020304" pitchFamily="18" charset="0"/>
              </a:rPr>
              <a:t>Sürdürülebilir </a:t>
            </a:r>
            <a:r>
              <a:rPr lang="tr-TR" b="1" dirty="0">
                <a:solidFill>
                  <a:srgbClr val="FF0000"/>
                </a:solidFill>
                <a:latin typeface="Times New Roman" panose="02020603050405020304" pitchFamily="18" charset="0"/>
                <a:cs typeface="Times New Roman" panose="02020603050405020304" pitchFamily="18" charset="0"/>
              </a:rPr>
              <a:t>Tarım Uygulamaları</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Organik tarım bilgilerini yaygınlaştırarak </a:t>
            </a:r>
            <a:r>
              <a:rPr lang="tr-TR" b="1" dirty="0">
                <a:latin typeface="Times New Roman" panose="02020603050405020304" pitchFamily="18" charset="0"/>
                <a:cs typeface="Times New Roman" panose="02020603050405020304" pitchFamily="18" charset="0"/>
              </a:rPr>
              <a:t>kimyasal kullanımını azaltmak</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Su tasarrufu sağlayan sulama sistemlerini öğretmek (damla sulama, yağmur suyu hasadı)</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Atıkları geri dönüştürerek</a:t>
            </a:r>
            <a:r>
              <a:rPr lang="tr-TR" dirty="0">
                <a:latin typeface="Times New Roman" panose="02020603050405020304" pitchFamily="18" charset="0"/>
                <a:cs typeface="Times New Roman" panose="02020603050405020304" pitchFamily="18" charset="0"/>
              </a:rPr>
              <a:t> biyogaz ve </a:t>
            </a:r>
            <a:r>
              <a:rPr lang="tr-TR" dirty="0" err="1">
                <a:latin typeface="Times New Roman" panose="02020603050405020304" pitchFamily="18" charset="0"/>
                <a:cs typeface="Times New Roman" panose="02020603050405020304" pitchFamily="18" charset="0"/>
              </a:rPr>
              <a:t>kompost</a:t>
            </a:r>
            <a:r>
              <a:rPr lang="tr-TR" dirty="0">
                <a:latin typeface="Times New Roman" panose="02020603050405020304" pitchFamily="18" charset="0"/>
                <a:cs typeface="Times New Roman" panose="02020603050405020304" pitchFamily="18" charset="0"/>
              </a:rPr>
              <a:t> yapımı gibi döngüsel ekonomi çözümlerini tanıtmak</a:t>
            </a:r>
          </a:p>
          <a:p>
            <a:r>
              <a:rPr lang="tr-TR" b="1" dirty="0" smtClean="0">
                <a:solidFill>
                  <a:srgbClr val="FF0000"/>
                </a:solidFill>
                <a:latin typeface="Times New Roman" panose="02020603050405020304" pitchFamily="18" charset="0"/>
                <a:cs typeface="Times New Roman" panose="02020603050405020304" pitchFamily="18" charset="0"/>
              </a:rPr>
              <a:t>Kooperatifleşme </a:t>
            </a:r>
            <a:r>
              <a:rPr lang="tr-TR" b="1" dirty="0">
                <a:solidFill>
                  <a:srgbClr val="FF0000"/>
                </a:solidFill>
                <a:latin typeface="Times New Roman" panose="02020603050405020304" pitchFamily="18" charset="0"/>
                <a:cs typeface="Times New Roman" panose="02020603050405020304" pitchFamily="18" charset="0"/>
              </a:rPr>
              <a:t>ve Bilgi Paylaşımı</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Kadın üretici kooperatifleri ile daha fazla kadını tarımsal üretime teşvik etmek</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Çiftçiler arasında bilgi paylaşımını sağlamak ve </a:t>
            </a:r>
            <a:r>
              <a:rPr lang="tr-TR" b="1" dirty="0">
                <a:latin typeface="Times New Roman" panose="02020603050405020304" pitchFamily="18" charset="0"/>
                <a:cs typeface="Times New Roman" panose="02020603050405020304" pitchFamily="18" charset="0"/>
              </a:rPr>
              <a:t>iklim değişikliğine dayanıklı tohum çeşitleri</a:t>
            </a:r>
            <a:r>
              <a:rPr lang="tr-TR" dirty="0">
                <a:latin typeface="Times New Roman" panose="02020603050405020304" pitchFamily="18" charset="0"/>
                <a:cs typeface="Times New Roman" panose="02020603050405020304" pitchFamily="18" charset="0"/>
              </a:rPr>
              <a:t> kullanmayı yaygınlaştırmak</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Küçük ölçekli tarım işletmeleri için </a:t>
            </a:r>
            <a:r>
              <a:rPr lang="tr-TR" b="1" dirty="0">
                <a:latin typeface="Times New Roman" panose="02020603050405020304" pitchFamily="18" charset="0"/>
                <a:cs typeface="Times New Roman" panose="02020603050405020304" pitchFamily="18" charset="0"/>
              </a:rPr>
              <a:t>doğrudan pazarlama teknikleri</a:t>
            </a:r>
            <a:r>
              <a:rPr lang="tr-TR" dirty="0">
                <a:latin typeface="Times New Roman" panose="02020603050405020304" pitchFamily="18" charset="0"/>
                <a:cs typeface="Times New Roman" panose="02020603050405020304" pitchFamily="18" charset="0"/>
              </a:rPr>
              <a:t> öğreterek gelir artırıcı çözümler sunmak</a:t>
            </a:r>
          </a:p>
          <a:p>
            <a:pPr marL="109728" indent="0">
              <a:buNone/>
            </a:pP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23</a:t>
            </a:fld>
            <a:endParaRPr lang="tr-TR"/>
          </a:p>
        </p:txBody>
      </p:sp>
      <p:pic>
        <p:nvPicPr>
          <p:cNvPr id="5" name="Resim 4"/>
          <p:cNvPicPr>
            <a:picLocks noChangeAspect="1"/>
          </p:cNvPicPr>
          <p:nvPr/>
        </p:nvPicPr>
        <p:blipFill>
          <a:blip r:embed="rId2"/>
          <a:stretch>
            <a:fillRect/>
          </a:stretch>
        </p:blipFill>
        <p:spPr>
          <a:xfrm>
            <a:off x="179512" y="289486"/>
            <a:ext cx="853514" cy="853514"/>
          </a:xfrm>
          <a:prstGeom prst="rect">
            <a:avLst/>
          </a:prstGeom>
        </p:spPr>
      </p:pic>
    </p:spTree>
    <p:extLst>
      <p:ext uri="{BB962C8B-B14F-4D97-AF65-F5344CB8AC3E}">
        <p14:creationId xmlns:p14="http://schemas.microsoft.com/office/powerpoint/2010/main" val="394362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428612"/>
          </a:xfrm>
        </p:spPr>
        <p:txBody>
          <a:bodyPr>
            <a:normAutofit fontScale="90000"/>
          </a:bodyPr>
          <a:lstStyle/>
          <a:p>
            <a:r>
              <a:rPr lang="tr-TR" b="1" dirty="0" smtClean="0">
                <a:latin typeface="Times New Roman" pitchFamily="18" charset="0"/>
                <a:cs typeface="Times New Roman" pitchFamily="18" charset="0"/>
              </a:rPr>
              <a:t>Referanslar: </a:t>
            </a:r>
            <a:endParaRPr lang="tr-TR" b="1" dirty="0">
              <a:latin typeface="Times New Roman" pitchFamily="18" charset="0"/>
              <a:cs typeface="Times New Roman" pitchFamily="18" charset="0"/>
            </a:endParaRPr>
          </a:p>
        </p:txBody>
      </p:sp>
      <p:sp>
        <p:nvSpPr>
          <p:cNvPr id="3" name="2 İçerik Yer Tutucusu"/>
          <p:cNvSpPr>
            <a:spLocks noGrp="1"/>
          </p:cNvSpPr>
          <p:nvPr>
            <p:ph idx="1"/>
          </p:nvPr>
        </p:nvSpPr>
        <p:spPr>
          <a:xfrm>
            <a:off x="323528" y="1428736"/>
            <a:ext cx="8677628" cy="3944480"/>
          </a:xfrm>
        </p:spPr>
        <p:txBody>
          <a:bodyPr>
            <a:normAutofit fontScale="25000" lnSpcReduction="20000"/>
          </a:bodyPr>
          <a:lstStyle/>
          <a:p>
            <a:pPr algn="just"/>
            <a:r>
              <a:rPr lang="en-US" sz="6400" dirty="0">
                <a:latin typeface="Times New Roman" pitchFamily="18" charset="0"/>
                <a:cs typeface="Times New Roman" pitchFamily="18" charset="0"/>
              </a:rPr>
              <a:t>FAO (2009) The State of World Fisheries and Aquaculture Consensus Report. </a:t>
            </a:r>
            <a:r>
              <a:rPr lang="en-US" sz="6400" dirty="0" smtClean="0">
                <a:latin typeface="Times New Roman" pitchFamily="18" charset="0"/>
                <a:cs typeface="Times New Roman" pitchFamily="18" charset="0"/>
              </a:rPr>
              <a:t>World</a:t>
            </a:r>
            <a:r>
              <a:rPr lang="tr-TR"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review </a:t>
            </a:r>
            <a:r>
              <a:rPr lang="en-US" sz="6400" dirty="0">
                <a:latin typeface="Times New Roman" pitchFamily="18" charset="0"/>
                <a:cs typeface="Times New Roman" pitchFamily="18" charset="0"/>
              </a:rPr>
              <a:t>of fisheries and aquaculture. http://</a:t>
            </a:r>
            <a:r>
              <a:rPr lang="en-US" sz="6400" dirty="0" smtClean="0">
                <a:latin typeface="Times New Roman" pitchFamily="18" charset="0"/>
                <a:cs typeface="Times New Roman" pitchFamily="18" charset="0"/>
              </a:rPr>
              <a:t>anewcourse.org/wp-content/uploads/2013/04/WCS-Gender-Fisheries-2012.pdf.</a:t>
            </a:r>
            <a:r>
              <a:rPr lang="tr-TR" sz="6400" dirty="0" smtClean="0">
                <a:latin typeface="Times New Roman" pitchFamily="18" charset="0"/>
                <a:cs typeface="Times New Roman" pitchFamily="18" charset="0"/>
              </a:rPr>
              <a:t>  </a:t>
            </a:r>
          </a:p>
          <a:p>
            <a:pPr algn="just"/>
            <a:r>
              <a:rPr lang="en-US" sz="6400" dirty="0" err="1">
                <a:latin typeface="Times New Roman" pitchFamily="18" charset="0"/>
                <a:cs typeface="Times New Roman" pitchFamily="18" charset="0"/>
              </a:rPr>
              <a:t>Dimitrov</a:t>
            </a:r>
            <a:r>
              <a:rPr lang="en-US" sz="6400" dirty="0">
                <a:latin typeface="Times New Roman" pitchFamily="18" charset="0"/>
                <a:cs typeface="Times New Roman" pitchFamily="18" charset="0"/>
              </a:rPr>
              <a:t>, George (2019) “Effects of Climate change on Women” Research Review </a:t>
            </a:r>
            <a:r>
              <a:rPr lang="en-US" sz="6400" dirty="0" smtClean="0">
                <a:latin typeface="Times New Roman" pitchFamily="18" charset="0"/>
                <a:cs typeface="Times New Roman" pitchFamily="18" charset="0"/>
              </a:rPr>
              <a:t>International </a:t>
            </a:r>
            <a:r>
              <a:rPr lang="en-US" sz="6400" dirty="0">
                <a:latin typeface="Times New Roman" pitchFamily="18" charset="0"/>
                <a:cs typeface="Times New Roman" pitchFamily="18" charset="0"/>
              </a:rPr>
              <a:t>Journal of Multidisciplinary Vol</a:t>
            </a:r>
            <a:r>
              <a:rPr lang="en-US" sz="6400" dirty="0" smtClean="0">
                <a:latin typeface="Times New Roman" pitchFamily="18" charset="0"/>
                <a:cs typeface="Times New Roman" pitchFamily="18" charset="0"/>
              </a:rPr>
              <a:t>.</a:t>
            </a:r>
            <a:r>
              <a:rPr lang="tr-TR"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4 </a:t>
            </a:r>
            <a:r>
              <a:rPr lang="tr-TR" sz="6400" dirty="0" err="1" smtClean="0">
                <a:latin typeface="Times New Roman" pitchFamily="18" charset="0"/>
                <a:cs typeface="Times New Roman" pitchFamily="18" charset="0"/>
              </a:rPr>
              <a:t>Issue</a:t>
            </a:r>
            <a:r>
              <a:rPr lang="tr-TR" sz="6400" dirty="0" smtClean="0">
                <a:latin typeface="Times New Roman" pitchFamily="18" charset="0"/>
                <a:cs typeface="Times New Roman" pitchFamily="18" charset="0"/>
              </a:rPr>
              <a:t> </a:t>
            </a:r>
            <a:r>
              <a:rPr lang="en-US" sz="6400" dirty="0" smtClean="0">
                <a:latin typeface="Times New Roman" pitchFamily="18" charset="0"/>
                <a:cs typeface="Times New Roman" pitchFamily="18" charset="0"/>
              </a:rPr>
              <a:t>5</a:t>
            </a:r>
            <a:r>
              <a:rPr lang="tr-TR" sz="6400" dirty="0" smtClean="0">
                <a:latin typeface="Times New Roman" pitchFamily="18" charset="0"/>
                <a:cs typeface="Times New Roman" pitchFamily="18" charset="0"/>
              </a:rPr>
              <a:t>:</a:t>
            </a:r>
            <a:r>
              <a:rPr lang="en-US" sz="6400" dirty="0" smtClean="0">
                <a:latin typeface="Times New Roman" pitchFamily="18" charset="0"/>
                <a:cs typeface="Times New Roman" pitchFamily="18" charset="0"/>
              </a:rPr>
              <a:t>200-215</a:t>
            </a:r>
            <a:r>
              <a:rPr lang="tr-TR" sz="6400" dirty="0" smtClean="0">
                <a:latin typeface="Times New Roman" pitchFamily="18" charset="0"/>
                <a:cs typeface="Times New Roman" pitchFamily="18" charset="0"/>
              </a:rPr>
              <a:t>.</a:t>
            </a:r>
          </a:p>
          <a:p>
            <a:pPr algn="just"/>
            <a:r>
              <a:rPr lang="tr-TR" sz="6400" dirty="0" smtClean="0">
                <a:latin typeface="Times New Roman" pitchFamily="18" charset="0"/>
                <a:cs typeface="Times New Roman" pitchFamily="18" charset="0"/>
              </a:rPr>
              <a:t>Talu</a:t>
            </a:r>
            <a:r>
              <a:rPr lang="tr-TR" sz="6400" dirty="0">
                <a:latin typeface="Times New Roman" pitchFamily="18" charset="0"/>
                <a:cs typeface="Times New Roman" pitchFamily="18" charset="0"/>
              </a:rPr>
              <a:t>, N. (2017.) “İklim Değişikliği ve Toplumsal Cinsiyet”. Yasama Dergisi, Sayı </a:t>
            </a:r>
            <a:r>
              <a:rPr lang="tr-TR" sz="6400" dirty="0" smtClean="0">
                <a:latin typeface="Times New Roman" pitchFamily="18" charset="0"/>
                <a:cs typeface="Times New Roman" pitchFamily="18" charset="0"/>
              </a:rPr>
              <a:t>33:68-87.</a:t>
            </a:r>
          </a:p>
          <a:p>
            <a:pPr algn="just"/>
            <a:r>
              <a:rPr lang="en-US" sz="6400" dirty="0">
                <a:latin typeface="Times New Roman" pitchFamily="18" charset="0"/>
                <a:cs typeface="Times New Roman" pitchFamily="18" charset="0"/>
              </a:rPr>
              <a:t>Intergovernmental Panel on Climate Change (IPCC). 2007. Climate Change 2007: The Physical Science Basis. Contribution of Working Group I to the Fourth Assessment Report of the Intergovernmental Panel on Climate Change. Cambridge University Press, Cambridge, United Kingdom and New York, NY, </a:t>
            </a:r>
            <a:r>
              <a:rPr lang="en-US" sz="6400" dirty="0" smtClean="0">
                <a:latin typeface="Times New Roman" pitchFamily="18" charset="0"/>
                <a:cs typeface="Times New Roman" pitchFamily="18" charset="0"/>
              </a:rPr>
              <a:t>USA.</a:t>
            </a:r>
            <a:endParaRPr lang="tr-TR" sz="6400" dirty="0" smtClean="0">
              <a:latin typeface="Times New Roman" pitchFamily="18" charset="0"/>
              <a:cs typeface="Times New Roman" pitchFamily="18" charset="0"/>
            </a:endParaRPr>
          </a:p>
          <a:p>
            <a:pPr algn="just"/>
            <a:r>
              <a:rPr lang="tr-TR" sz="6400" dirty="0">
                <a:latin typeface="Times New Roman" pitchFamily="18" charset="0"/>
                <a:cs typeface="Times New Roman" pitchFamily="18" charset="0"/>
              </a:rPr>
              <a:t>Anonim, (2022). Türkiye İstatistik Kurumu (TÜİK</a:t>
            </a:r>
            <a:r>
              <a:rPr lang="tr-TR" sz="6400" dirty="0" smtClean="0">
                <a:latin typeface="Times New Roman" pitchFamily="18" charset="0"/>
                <a:cs typeface="Times New Roman" pitchFamily="18" charset="0"/>
              </a:rPr>
              <a:t>), İşgücü İstatistikleri. https</a:t>
            </a:r>
            <a:r>
              <a:rPr lang="tr-TR" sz="6400" dirty="0">
                <a:latin typeface="Times New Roman" pitchFamily="18" charset="0"/>
                <a:cs typeface="Times New Roman" pitchFamily="18" charset="0"/>
              </a:rPr>
              <a:t>://</a:t>
            </a:r>
            <a:r>
              <a:rPr lang="tr-TR" sz="6400" dirty="0" smtClean="0">
                <a:latin typeface="Times New Roman" pitchFamily="18" charset="0"/>
                <a:cs typeface="Times New Roman" pitchFamily="18" charset="0"/>
              </a:rPr>
              <a:t>data.tuik.gov.tr/Bulten/Index?p=Isgucu-Istatistikleri2022</a:t>
            </a:r>
            <a:r>
              <a:rPr lang="tr-TR" sz="6400" dirty="0">
                <a:latin typeface="Times New Roman" pitchFamily="18" charset="0"/>
                <a:cs typeface="Times New Roman" pitchFamily="18" charset="0"/>
              </a:rPr>
              <a:t>,(ErişimTarihi:31.03.2023</a:t>
            </a:r>
            <a:r>
              <a:rPr lang="tr-TR" sz="6400" dirty="0" smtClean="0">
                <a:latin typeface="Times New Roman" pitchFamily="18" charset="0"/>
                <a:cs typeface="Times New Roman" pitchFamily="18" charset="0"/>
              </a:rPr>
              <a:t>).</a:t>
            </a:r>
          </a:p>
          <a:p>
            <a:pPr algn="just"/>
            <a:r>
              <a:rPr lang="tr-TR" sz="6400" dirty="0">
                <a:latin typeface="Times New Roman" pitchFamily="18" charset="0"/>
                <a:cs typeface="Times New Roman" pitchFamily="18" charset="0"/>
              </a:rPr>
              <a:t>Kooperatifçilik Genel Müdürlüğü (KGM) (2012). Türkiye </a:t>
            </a:r>
            <a:r>
              <a:rPr lang="tr-TR" sz="6400" dirty="0" smtClean="0">
                <a:latin typeface="Times New Roman" pitchFamily="18" charset="0"/>
                <a:cs typeface="Times New Roman" pitchFamily="18" charset="0"/>
              </a:rPr>
              <a:t>Kooperatifçilik Stratejisi </a:t>
            </a:r>
            <a:r>
              <a:rPr lang="tr-TR" sz="6400" dirty="0">
                <a:latin typeface="Times New Roman" pitchFamily="18" charset="0"/>
                <a:cs typeface="Times New Roman" pitchFamily="18" charset="0"/>
              </a:rPr>
              <a:t>ve Eylem Planı-TÜKOSEP (2012-2016</a:t>
            </a:r>
            <a:r>
              <a:rPr lang="tr-TR" sz="6400" dirty="0" smtClean="0">
                <a:latin typeface="Times New Roman" pitchFamily="18" charset="0"/>
                <a:cs typeface="Times New Roman" pitchFamily="18" charset="0"/>
              </a:rPr>
              <a:t>).</a:t>
            </a:r>
          </a:p>
          <a:p>
            <a:pPr algn="just"/>
            <a:endParaRPr lang="tr-TR" sz="3200" dirty="0" smtClean="0">
              <a:latin typeface="Times New Roman" pitchFamily="18" charset="0"/>
              <a:cs typeface="Times New Roman" pitchFamily="18" charset="0"/>
            </a:endParaRPr>
          </a:p>
          <a:p>
            <a:pPr algn="just"/>
            <a:endParaRPr lang="tr-TR" sz="3200" dirty="0" smtClean="0">
              <a:latin typeface="Times New Roman" pitchFamily="18" charset="0"/>
              <a:cs typeface="Times New Roman" pitchFamily="18" charset="0"/>
            </a:endParaRPr>
          </a:p>
          <a:p>
            <a:pPr algn="just"/>
            <a:endParaRPr lang="tr-TR" sz="3200" dirty="0" smtClean="0">
              <a:latin typeface="Times New Roman" pitchFamily="18" charset="0"/>
              <a:cs typeface="Times New Roman" pitchFamily="18" charset="0"/>
            </a:endParaRPr>
          </a:p>
          <a:p>
            <a:pPr algn="just"/>
            <a:endParaRPr lang="tr-TR" sz="3200" dirty="0" smtClean="0">
              <a:latin typeface="Times New Roman" pitchFamily="18" charset="0"/>
              <a:cs typeface="Times New Roman" pitchFamily="18" charset="0"/>
            </a:endParaRPr>
          </a:p>
          <a:p>
            <a:pPr marL="109728" indent="0" algn="just">
              <a:buNone/>
            </a:pPr>
            <a:endParaRPr lang="tr-TR" sz="3200" dirty="0" smtClean="0">
              <a:latin typeface="Times New Roman" pitchFamily="18" charset="0"/>
              <a:cs typeface="Times New Roman" pitchFamily="18" charset="0"/>
            </a:endParaRPr>
          </a:p>
          <a:p>
            <a:pPr algn="just"/>
            <a:endParaRPr lang="tr-TR" sz="1000" dirty="0" smtClean="0"/>
          </a:p>
          <a:p>
            <a:pPr algn="just"/>
            <a:endParaRPr lang="tr-TR" sz="1000" dirty="0" smtClean="0"/>
          </a:p>
          <a:p>
            <a:pPr algn="just"/>
            <a:endParaRPr lang="tr-TR" sz="13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endParaRPr lang="tr-TR" sz="1100" dirty="0" smtClean="0"/>
          </a:p>
          <a:p>
            <a:pPr algn="just">
              <a:buNone/>
            </a:pPr>
            <a:r>
              <a:rPr lang="tr-TR" sz="1100" dirty="0" smtClean="0"/>
              <a:t> </a:t>
            </a:r>
          </a:p>
          <a:p>
            <a:pPr algn="just">
              <a:buNone/>
            </a:pPr>
            <a:endParaRPr lang="tr-TR" sz="1100" dirty="0" smtClean="0"/>
          </a:p>
          <a:p>
            <a:pPr algn="just">
              <a:buNone/>
            </a:pPr>
            <a:endParaRPr lang="tr-TR" sz="1100" dirty="0" smtClean="0"/>
          </a:p>
          <a:p>
            <a:pPr algn="just">
              <a:buNone/>
            </a:pPr>
            <a:endParaRPr lang="tr-TR" sz="1100" dirty="0" smtClean="0"/>
          </a:p>
          <a:p>
            <a:pPr>
              <a:buNone/>
            </a:pPr>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
        <p:nvSpPr>
          <p:cNvPr id="3074" name="AutoShape 2" descr="Climate change and women: A crisis within a cr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6" name="AutoShape 4" descr="Climate change and women: A crisis within a cr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8" name="AutoShape 6" descr="Climate change and women: A crisis within a cri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5364088" y="5013176"/>
            <a:ext cx="5018039" cy="830997"/>
          </a:xfrm>
          <a:prstGeom prst="rect">
            <a:avLst/>
          </a:prstGeom>
        </p:spPr>
        <p:txBody>
          <a:bodyPr wrap="square">
            <a:spAutoFit/>
          </a:bodyPr>
          <a:lstStyle/>
          <a:p>
            <a:r>
              <a:rPr lang="tr-TR" sz="2400" b="1" dirty="0" smtClean="0">
                <a:solidFill>
                  <a:schemeClr val="tx2">
                    <a:lumMod val="75000"/>
                  </a:schemeClr>
                </a:solidFill>
                <a:latin typeface="Comic Sans MS" pitchFamily="66" charset="0"/>
              </a:rPr>
              <a:t>DİNLEDİĞİNİZ İÇİN TEŞEKKÜRLER!</a:t>
            </a:r>
          </a:p>
        </p:txBody>
      </p:sp>
      <p:sp>
        <p:nvSpPr>
          <p:cNvPr id="10" name="9 Dikdörtgen"/>
          <p:cNvSpPr/>
          <p:nvPr/>
        </p:nvSpPr>
        <p:spPr>
          <a:xfrm>
            <a:off x="5286380" y="6215082"/>
            <a:ext cx="3663182" cy="369332"/>
          </a:xfrm>
          <a:prstGeom prst="rect">
            <a:avLst/>
          </a:prstGeom>
        </p:spPr>
        <p:txBody>
          <a:bodyPr wrap="none">
            <a:spAutoFit/>
          </a:bodyPr>
          <a:lstStyle/>
          <a:p>
            <a:pPr algn="r"/>
            <a:r>
              <a:rPr lang="tr-TR" b="1" dirty="0" smtClean="0">
                <a:solidFill>
                  <a:srgbClr val="C00000"/>
                </a:solidFill>
                <a:latin typeface="Comic Sans MS" pitchFamily="66" charset="0"/>
              </a:rPr>
              <a:t>E-mail:</a:t>
            </a:r>
            <a:r>
              <a:rPr lang="tr-TR" b="1" dirty="0" err="1" smtClean="0">
                <a:solidFill>
                  <a:srgbClr val="C00000"/>
                </a:solidFill>
                <a:latin typeface="Comic Sans MS" pitchFamily="66" charset="0"/>
              </a:rPr>
              <a:t>gamzedogdu</a:t>
            </a:r>
            <a:r>
              <a:rPr lang="tr-TR" b="1" dirty="0" smtClean="0">
                <a:solidFill>
                  <a:srgbClr val="C00000"/>
                </a:solidFill>
                <a:latin typeface="Comic Sans MS" pitchFamily="66" charset="0"/>
              </a:rPr>
              <a:t>@</a:t>
            </a:r>
            <a:r>
              <a:rPr lang="tr-TR" b="1" dirty="0" err="1" smtClean="0">
                <a:solidFill>
                  <a:srgbClr val="C00000"/>
                </a:solidFill>
                <a:latin typeface="Comic Sans MS" pitchFamily="66" charset="0"/>
              </a:rPr>
              <a:t>ibu</a:t>
            </a:r>
            <a:r>
              <a:rPr lang="tr-TR" b="1" dirty="0" smtClean="0">
                <a:solidFill>
                  <a:srgbClr val="C00000"/>
                </a:solidFill>
                <a:latin typeface="Comic Sans MS" pitchFamily="66" charset="0"/>
              </a:rPr>
              <a:t>.edu.tr</a:t>
            </a:r>
            <a:endParaRPr lang="tr-TR" b="1" dirty="0">
              <a:solidFill>
                <a:srgbClr val="C00000"/>
              </a:solidFill>
              <a:latin typeface="Comic Sans MS" pitchFamily="66" charset="0"/>
            </a:endParaRPr>
          </a:p>
        </p:txBody>
      </p:sp>
      <p:pic>
        <p:nvPicPr>
          <p:cNvPr id="5" name="Resim 4"/>
          <p:cNvPicPr>
            <a:picLocks noChangeAspect="1"/>
          </p:cNvPicPr>
          <p:nvPr/>
        </p:nvPicPr>
        <p:blipFill>
          <a:blip r:embed="rId2"/>
          <a:stretch>
            <a:fillRect/>
          </a:stretch>
        </p:blipFill>
        <p:spPr>
          <a:xfrm>
            <a:off x="307975" y="460884"/>
            <a:ext cx="7191845" cy="44317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775328"/>
            <a:ext cx="8229600" cy="1066800"/>
          </a:xfrm>
        </p:spPr>
        <p:txBody>
          <a:bodyPr>
            <a:normAutofit/>
          </a:bodyPr>
          <a:lstStyle/>
          <a:p>
            <a:r>
              <a:rPr lang="tr-TR" sz="3600" b="1" dirty="0">
                <a:latin typeface="Times New Roman" panose="02020603050405020304" pitchFamily="18" charset="0"/>
                <a:cs typeface="Times New Roman" panose="02020603050405020304" pitchFamily="18" charset="0"/>
              </a:rPr>
              <a:t>Tarım ve Kadının Rolü</a:t>
            </a:r>
          </a:p>
        </p:txBody>
      </p:sp>
      <p:sp>
        <p:nvSpPr>
          <p:cNvPr id="3" name="İçerik Yer Tutucusu 2"/>
          <p:cNvSpPr>
            <a:spLocks noGrp="1"/>
          </p:cNvSpPr>
          <p:nvPr>
            <p:ph idx="1"/>
          </p:nvPr>
        </p:nvSpPr>
        <p:spPr/>
        <p:txBody>
          <a:bodyPr>
            <a:normAutofit fontScale="47500" lnSpcReduction="20000"/>
          </a:bodyPr>
          <a:lstStyle/>
          <a:p>
            <a:pPr algn="just"/>
            <a:r>
              <a:rPr lang="tr-TR" sz="3300" dirty="0">
                <a:latin typeface="Times New Roman" panose="02020603050405020304" pitchFamily="18" charset="0"/>
                <a:cs typeface="Times New Roman" panose="02020603050405020304" pitchFamily="18" charset="0"/>
              </a:rPr>
              <a:t>Dünya genelinde açlık ve yetersiz beslenmeyle mücadele etmek ve kırsal bölgelerde yaşayanların geçim kaynaklarını güçlendirmek için gıda sistemlerinin geliştirilmesi gerekiyor</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a:latin typeface="Times New Roman" panose="02020603050405020304" pitchFamily="18" charset="0"/>
                <a:cs typeface="Times New Roman" panose="02020603050405020304" pitchFamily="18" charset="0"/>
              </a:rPr>
              <a:t>Bu amaca ulaşmak, kadın haklarının korunması, cinsiyet eşitliğinin sağlanması ve kadınların güçlendirilmesiyle yakından ilişkili</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a:latin typeface="Times New Roman" panose="02020603050405020304" pitchFamily="18" charset="0"/>
                <a:cs typeface="Times New Roman" panose="02020603050405020304" pitchFamily="18" charset="0"/>
              </a:rPr>
              <a:t>Kadınların tarım sektöründeki en büyük istihdam alanı, küçük aile çiftlikleri</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smtClean="0">
                <a:latin typeface="Times New Roman" panose="02020603050405020304" pitchFamily="18" charset="0"/>
                <a:cs typeface="Times New Roman" panose="02020603050405020304" pitchFamily="18" charset="0"/>
              </a:rPr>
              <a:t>Gelişmekte </a:t>
            </a:r>
            <a:r>
              <a:rPr lang="tr-TR" sz="3300" dirty="0">
                <a:latin typeface="Times New Roman" panose="02020603050405020304" pitchFamily="18" charset="0"/>
                <a:cs typeface="Times New Roman" panose="02020603050405020304" pitchFamily="18" charset="0"/>
              </a:rPr>
              <a:t>olan ülkelerde, tarım iş gücünün </a:t>
            </a:r>
            <a:r>
              <a:rPr lang="tr-TR" sz="3300" dirty="0">
                <a:solidFill>
                  <a:srgbClr val="FF0000"/>
                </a:solidFill>
                <a:latin typeface="Times New Roman" panose="02020603050405020304" pitchFamily="18" charset="0"/>
                <a:cs typeface="Times New Roman" panose="02020603050405020304" pitchFamily="18" charset="0"/>
              </a:rPr>
              <a:t>%</a:t>
            </a:r>
            <a:r>
              <a:rPr lang="tr-TR" sz="3300" dirty="0" smtClean="0">
                <a:solidFill>
                  <a:srgbClr val="FF0000"/>
                </a:solidFill>
                <a:latin typeface="Times New Roman" panose="02020603050405020304" pitchFamily="18" charset="0"/>
                <a:cs typeface="Times New Roman" panose="02020603050405020304" pitchFamily="18" charset="0"/>
              </a:rPr>
              <a:t>60'ından </a:t>
            </a:r>
            <a:r>
              <a:rPr lang="tr-TR" sz="3300" dirty="0">
                <a:solidFill>
                  <a:srgbClr val="FF0000"/>
                </a:solidFill>
                <a:latin typeface="Times New Roman" panose="02020603050405020304" pitchFamily="18" charset="0"/>
                <a:cs typeface="Times New Roman" panose="02020603050405020304" pitchFamily="18" charset="0"/>
              </a:rPr>
              <a:t>fazlasını </a:t>
            </a:r>
            <a:r>
              <a:rPr lang="tr-TR" sz="3300" dirty="0">
                <a:latin typeface="Times New Roman" panose="02020603050405020304" pitchFamily="18" charset="0"/>
                <a:cs typeface="Times New Roman" panose="02020603050405020304" pitchFamily="18" charset="0"/>
              </a:rPr>
              <a:t>kadınlar oluşturuyor</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a:latin typeface="Times New Roman" panose="02020603050405020304" pitchFamily="18" charset="0"/>
                <a:cs typeface="Times New Roman" panose="02020603050405020304" pitchFamily="18" charset="0"/>
              </a:rPr>
              <a:t>FAO verilerine göre, dünya genelinde tarım sektöründe çalışanların </a:t>
            </a:r>
            <a:r>
              <a:rPr lang="tr-TR" sz="3300" dirty="0">
                <a:solidFill>
                  <a:srgbClr val="FF0000"/>
                </a:solidFill>
                <a:latin typeface="Times New Roman" panose="02020603050405020304" pitchFamily="18" charset="0"/>
                <a:cs typeface="Times New Roman" panose="02020603050405020304" pitchFamily="18" charset="0"/>
              </a:rPr>
              <a:t>%</a:t>
            </a:r>
            <a:r>
              <a:rPr lang="tr-TR" sz="3300" dirty="0" smtClean="0">
                <a:solidFill>
                  <a:srgbClr val="FF0000"/>
                </a:solidFill>
                <a:latin typeface="Times New Roman" panose="02020603050405020304" pitchFamily="18" charset="0"/>
                <a:cs typeface="Times New Roman" panose="02020603050405020304" pitchFamily="18" charset="0"/>
              </a:rPr>
              <a:t>40'ı </a:t>
            </a:r>
            <a:r>
              <a:rPr lang="tr-TR" sz="3300" dirty="0">
                <a:solidFill>
                  <a:srgbClr val="FF0000"/>
                </a:solidFill>
                <a:latin typeface="Times New Roman" panose="02020603050405020304" pitchFamily="18" charset="0"/>
                <a:cs typeface="Times New Roman" panose="02020603050405020304" pitchFamily="18" charset="0"/>
              </a:rPr>
              <a:t>kadınlardan </a:t>
            </a:r>
            <a:r>
              <a:rPr lang="tr-TR" sz="3300" dirty="0">
                <a:latin typeface="Times New Roman" panose="02020603050405020304" pitchFamily="18" charset="0"/>
                <a:cs typeface="Times New Roman" panose="02020603050405020304" pitchFamily="18" charset="0"/>
              </a:rPr>
              <a:t>oluşuyor</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a:latin typeface="Times New Roman" panose="02020603050405020304" pitchFamily="18" charset="0"/>
                <a:cs typeface="Times New Roman" panose="02020603050405020304" pitchFamily="18" charset="0"/>
              </a:rPr>
              <a:t>Bu oran, Latin Amerika'da </a:t>
            </a:r>
            <a:r>
              <a:rPr lang="tr-TR" sz="3300" dirty="0" smtClean="0">
                <a:solidFill>
                  <a:srgbClr val="FF0000"/>
                </a:solidFill>
                <a:latin typeface="Times New Roman" panose="02020603050405020304" pitchFamily="18" charset="0"/>
                <a:cs typeface="Times New Roman" panose="02020603050405020304" pitchFamily="18" charset="0"/>
              </a:rPr>
              <a:t>%20 </a:t>
            </a:r>
            <a:r>
              <a:rPr lang="tr-TR" sz="3300" dirty="0">
                <a:solidFill>
                  <a:srgbClr val="FF0000"/>
                </a:solidFill>
                <a:latin typeface="Times New Roman" panose="02020603050405020304" pitchFamily="18" charset="0"/>
                <a:cs typeface="Times New Roman" panose="02020603050405020304" pitchFamily="18" charset="0"/>
              </a:rPr>
              <a:t>civarında </a:t>
            </a:r>
            <a:r>
              <a:rPr lang="tr-TR" sz="3300" dirty="0">
                <a:latin typeface="Times New Roman" panose="02020603050405020304" pitchFamily="18" charset="0"/>
                <a:cs typeface="Times New Roman" panose="02020603050405020304" pitchFamily="18" charset="0"/>
              </a:rPr>
              <a:t>iken, Sahra Altı Afrika ve Asya'da </a:t>
            </a:r>
            <a:r>
              <a:rPr lang="tr-TR" sz="3300" dirty="0">
                <a:solidFill>
                  <a:srgbClr val="FF0000"/>
                </a:solidFill>
                <a:latin typeface="Times New Roman" panose="02020603050405020304" pitchFamily="18" charset="0"/>
                <a:cs typeface="Times New Roman" panose="02020603050405020304" pitchFamily="18" charset="0"/>
              </a:rPr>
              <a:t>%</a:t>
            </a:r>
            <a:r>
              <a:rPr lang="tr-TR" sz="3300" dirty="0" smtClean="0">
                <a:solidFill>
                  <a:srgbClr val="FF0000"/>
                </a:solidFill>
                <a:latin typeface="Times New Roman" panose="02020603050405020304" pitchFamily="18" charset="0"/>
                <a:cs typeface="Times New Roman" panose="02020603050405020304" pitchFamily="18" charset="0"/>
              </a:rPr>
              <a:t>50'ye </a:t>
            </a:r>
            <a:r>
              <a:rPr lang="tr-TR" sz="3300" dirty="0">
                <a:solidFill>
                  <a:srgbClr val="FF0000"/>
                </a:solidFill>
                <a:latin typeface="Times New Roman" panose="02020603050405020304" pitchFamily="18" charset="0"/>
                <a:cs typeface="Times New Roman" panose="02020603050405020304" pitchFamily="18" charset="0"/>
              </a:rPr>
              <a:t>kadar </a:t>
            </a:r>
            <a:r>
              <a:rPr lang="tr-TR" sz="3300" dirty="0">
                <a:latin typeface="Times New Roman" panose="02020603050405020304" pitchFamily="18" charset="0"/>
                <a:cs typeface="Times New Roman" panose="02020603050405020304" pitchFamily="18" charset="0"/>
              </a:rPr>
              <a:t>çıkıyor</a:t>
            </a:r>
            <a:r>
              <a:rPr lang="tr-TR" sz="3300" dirty="0" smtClean="0">
                <a:latin typeface="Times New Roman" panose="02020603050405020304" pitchFamily="18" charset="0"/>
                <a:cs typeface="Times New Roman" panose="02020603050405020304" pitchFamily="18" charset="0"/>
              </a:rPr>
              <a:t>.</a:t>
            </a:r>
          </a:p>
          <a:p>
            <a:pPr algn="just"/>
            <a:endParaRPr lang="tr-TR" sz="3300" dirty="0">
              <a:latin typeface="Times New Roman" panose="02020603050405020304" pitchFamily="18" charset="0"/>
              <a:cs typeface="Times New Roman" panose="02020603050405020304" pitchFamily="18" charset="0"/>
            </a:endParaRPr>
          </a:p>
          <a:p>
            <a:pPr algn="just"/>
            <a:r>
              <a:rPr lang="tr-TR" sz="3300" dirty="0">
                <a:latin typeface="Times New Roman" panose="02020603050405020304" pitchFamily="18" charset="0"/>
                <a:cs typeface="Times New Roman" panose="02020603050405020304" pitchFamily="18" charset="0"/>
              </a:rPr>
              <a:t>Asya ve Afrika'da kadınlar, erkeklerden haftada ortalama 13 saat daha fazla çalışıyor.</a:t>
            </a:r>
          </a:p>
          <a:p>
            <a:pPr marL="109728" indent="0">
              <a:buNone/>
            </a:pPr>
            <a:endParaRPr lang="tr-TR" dirty="0"/>
          </a:p>
        </p:txBody>
      </p:sp>
      <p:sp>
        <p:nvSpPr>
          <p:cNvPr id="4" name="Slayt Numarası Yer Tutucusu 3"/>
          <p:cNvSpPr>
            <a:spLocks noGrp="1"/>
          </p:cNvSpPr>
          <p:nvPr>
            <p:ph type="sldNum" sz="quarter" idx="12"/>
          </p:nvPr>
        </p:nvSpPr>
        <p:spPr/>
        <p:txBody>
          <a:bodyPr/>
          <a:lstStyle/>
          <a:p>
            <a:fld id="{B1DEFA8C-F947-479F-BE07-76B6B3F80BF1}" type="slidenum">
              <a:rPr lang="tr-TR" smtClean="0"/>
              <a:pPr/>
              <a:t>3</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pic>
        <p:nvPicPr>
          <p:cNvPr id="6" name="Resim 5"/>
          <p:cNvPicPr>
            <a:picLocks noChangeAspect="1"/>
          </p:cNvPicPr>
          <p:nvPr/>
        </p:nvPicPr>
        <p:blipFill>
          <a:blip r:embed="rId3"/>
          <a:stretch>
            <a:fillRect/>
          </a:stretch>
        </p:blipFill>
        <p:spPr>
          <a:xfrm>
            <a:off x="5868144" y="213735"/>
            <a:ext cx="2515788" cy="1883312"/>
          </a:xfrm>
          <a:prstGeom prst="rect">
            <a:avLst/>
          </a:prstGeom>
          <a:ln>
            <a:noFill/>
          </a:ln>
          <a:effectLst>
            <a:softEdge rad="112500"/>
          </a:effectLst>
        </p:spPr>
      </p:pic>
    </p:spTree>
    <p:extLst>
      <p:ext uri="{BB962C8B-B14F-4D97-AF65-F5344CB8AC3E}">
        <p14:creationId xmlns:p14="http://schemas.microsoft.com/office/powerpoint/2010/main" val="229915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775328"/>
            <a:ext cx="8229600" cy="1066800"/>
          </a:xfrm>
        </p:spPr>
        <p:txBody>
          <a:bodyPr>
            <a:normAutofit/>
          </a:bodyPr>
          <a:lstStyle/>
          <a:p>
            <a:r>
              <a:rPr lang="tr-TR" sz="3600" b="1" dirty="0">
                <a:latin typeface="Times New Roman" panose="02020603050405020304" pitchFamily="18" charset="0"/>
                <a:cs typeface="Times New Roman" panose="02020603050405020304" pitchFamily="18" charset="0"/>
              </a:rPr>
              <a:t>Tarım ve Kadının Rolü</a:t>
            </a:r>
          </a:p>
        </p:txBody>
      </p:sp>
      <p:sp>
        <p:nvSpPr>
          <p:cNvPr id="3" name="İçerik Yer Tutucusu 2"/>
          <p:cNvSpPr>
            <a:spLocks noGrp="1"/>
          </p:cNvSpPr>
          <p:nvPr>
            <p:ph idx="1"/>
          </p:nvPr>
        </p:nvSpPr>
        <p:spPr/>
        <p:txBody>
          <a:bodyPr>
            <a:normAutofit/>
          </a:bodyPr>
          <a:lstStyle/>
          <a:p>
            <a:pPr algn="just"/>
            <a:r>
              <a:rPr lang="tr-TR" sz="2000" dirty="0" smtClean="0">
                <a:latin typeface="Times New Roman" panose="02020603050405020304" pitchFamily="18" charset="0"/>
                <a:cs typeface="Times New Roman" panose="02020603050405020304" pitchFamily="18" charset="0"/>
              </a:rPr>
              <a:t>Cinsiyete </a:t>
            </a:r>
            <a:r>
              <a:rPr lang="tr-TR" sz="2000" dirty="0">
                <a:latin typeface="Times New Roman" panose="02020603050405020304" pitchFamily="18" charset="0"/>
                <a:cs typeface="Times New Roman" panose="02020603050405020304" pitchFamily="18" charset="0"/>
              </a:rPr>
              <a:t>göre kayıt dışı çalışmanın dağılımı incelendiğinde </a:t>
            </a:r>
            <a:r>
              <a:rPr lang="tr-TR" sz="2000" dirty="0" smtClean="0">
                <a:latin typeface="Times New Roman" panose="02020603050405020304" pitchFamily="18" charset="0"/>
                <a:cs typeface="Times New Roman" panose="02020603050405020304" pitchFamily="18" charset="0"/>
              </a:rPr>
              <a:t>tarım sektöründe </a:t>
            </a:r>
            <a:r>
              <a:rPr lang="tr-TR" sz="2000" dirty="0">
                <a:latin typeface="Times New Roman" panose="02020603050405020304" pitchFamily="18" charset="0"/>
                <a:cs typeface="Times New Roman" panose="02020603050405020304" pitchFamily="18" charset="0"/>
              </a:rPr>
              <a:t>çalışan erkeklerin %77,57’sinin kayıt dışı çalıştığı, kadınların </a:t>
            </a:r>
            <a:r>
              <a:rPr lang="tr-TR" sz="2000" dirty="0" smtClean="0">
                <a:latin typeface="Times New Roman" panose="02020603050405020304" pitchFamily="18" charset="0"/>
                <a:cs typeface="Times New Roman" panose="02020603050405020304" pitchFamily="18" charset="0"/>
              </a:rPr>
              <a:t>ise %94,2’sinin </a:t>
            </a:r>
            <a:r>
              <a:rPr lang="tr-TR" sz="2000" dirty="0">
                <a:latin typeface="Times New Roman" panose="02020603050405020304" pitchFamily="18" charset="0"/>
                <a:cs typeface="Times New Roman" panose="02020603050405020304" pitchFamily="18" charset="0"/>
              </a:rPr>
              <a:t>kayıt dışı çalıştığı görülmektedir (Anonim, 2022). Bu </a:t>
            </a:r>
            <a:r>
              <a:rPr lang="tr-TR" sz="2000" dirty="0" smtClean="0">
                <a:latin typeface="Times New Roman" panose="02020603050405020304" pitchFamily="18" charset="0"/>
                <a:cs typeface="Times New Roman" panose="02020603050405020304" pitchFamily="18" charset="0"/>
              </a:rPr>
              <a:t>verilere göre</a:t>
            </a:r>
            <a:r>
              <a:rPr lang="tr-TR" sz="2000" dirty="0">
                <a:latin typeface="Times New Roman" panose="02020603050405020304" pitchFamily="18" charset="0"/>
                <a:cs typeface="Times New Roman" panose="02020603050405020304" pitchFamily="18" charset="0"/>
              </a:rPr>
              <a:t>, tarımda çalışan her 100 kadından yaklaşık 94’ü kayıt dışı çalışmaktadır</a:t>
            </a:r>
            <a:r>
              <a:rPr lang="tr-TR" sz="2000" dirty="0" smtClean="0">
                <a:latin typeface="Times New Roman" panose="02020603050405020304" pitchFamily="18" charset="0"/>
                <a:cs typeface="Times New Roman" panose="02020603050405020304" pitchFamily="18" charset="0"/>
              </a:rPr>
              <a:t>.</a:t>
            </a:r>
          </a:p>
          <a:p>
            <a:pPr algn="just"/>
            <a:endParaRPr lang="tr-TR" sz="2000" dirty="0" smtClean="0">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Kadın kooperatifçiliği hareketi 2000’li yılların başında kadın </a:t>
            </a:r>
            <a:r>
              <a:rPr lang="tr-TR" sz="2000" dirty="0" smtClean="0">
                <a:latin typeface="Times New Roman" panose="02020603050405020304" pitchFamily="18" charset="0"/>
                <a:cs typeface="Times New Roman" panose="02020603050405020304" pitchFamily="18" charset="0"/>
              </a:rPr>
              <a:t>işgücünün ekonomiye </a:t>
            </a:r>
            <a:r>
              <a:rPr lang="tr-TR" sz="2000" dirty="0">
                <a:latin typeface="Times New Roman" panose="02020603050405020304" pitchFamily="18" charset="0"/>
                <a:cs typeface="Times New Roman" panose="02020603050405020304" pitchFamily="18" charset="0"/>
              </a:rPr>
              <a:t>katılımını arttırmak, kadınların sosyal ve kültürel </a:t>
            </a:r>
            <a:r>
              <a:rPr lang="tr-TR" sz="2000" dirty="0" smtClean="0">
                <a:latin typeface="Times New Roman" panose="02020603050405020304" pitchFamily="18" charset="0"/>
                <a:cs typeface="Times New Roman" panose="02020603050405020304" pitchFamily="18" charset="0"/>
              </a:rPr>
              <a:t>faaliyetlerini geliştirmek</a:t>
            </a:r>
            <a:r>
              <a:rPr lang="tr-TR" sz="2000" dirty="0">
                <a:latin typeface="Times New Roman" panose="02020603050405020304" pitchFamily="18" charset="0"/>
                <a:cs typeface="Times New Roman" panose="02020603050405020304" pitchFamily="18" charset="0"/>
              </a:rPr>
              <a:t>, desteklenmek, sağlıklı ve gelişmiş bir çevrede </a:t>
            </a:r>
            <a:r>
              <a:rPr lang="tr-TR" sz="2000" dirty="0" smtClean="0">
                <a:latin typeface="Times New Roman" panose="02020603050405020304" pitchFamily="18" charset="0"/>
                <a:cs typeface="Times New Roman" panose="02020603050405020304" pitchFamily="18" charset="0"/>
              </a:rPr>
              <a:t>yaşamalarını sağlanmak </a:t>
            </a:r>
            <a:r>
              <a:rPr lang="tr-TR" sz="2000" dirty="0">
                <a:latin typeface="Times New Roman" panose="02020603050405020304" pitchFamily="18" charset="0"/>
                <a:cs typeface="Times New Roman" panose="02020603050405020304" pitchFamily="18" charset="0"/>
              </a:rPr>
              <a:t>amacıyla kadın girişimcilerin talepleri doğrultusunda </a:t>
            </a:r>
            <a:r>
              <a:rPr lang="tr-TR" sz="2000" dirty="0" smtClean="0">
                <a:latin typeface="Times New Roman" panose="02020603050405020304" pitchFamily="18" charset="0"/>
                <a:cs typeface="Times New Roman" panose="02020603050405020304" pitchFamily="18" charset="0"/>
              </a:rPr>
              <a:t>tabandan gelen </a:t>
            </a:r>
            <a:r>
              <a:rPr lang="tr-TR" sz="2000" dirty="0">
                <a:latin typeface="Times New Roman" panose="02020603050405020304" pitchFamily="18" charset="0"/>
                <a:cs typeface="Times New Roman" panose="02020603050405020304" pitchFamily="18" charset="0"/>
              </a:rPr>
              <a:t>bir hareketle başlamıştır (KGM, 2012).</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4</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560502"/>
            <a:ext cx="3115293" cy="1656184"/>
          </a:xfrm>
          <a:prstGeom prst="rect">
            <a:avLst/>
          </a:prstGeom>
          <a:ln>
            <a:noFill/>
          </a:ln>
          <a:effectLst>
            <a:softEdge rad="112500"/>
          </a:effectLst>
        </p:spPr>
      </p:pic>
    </p:spTree>
    <p:extLst>
      <p:ext uri="{BB962C8B-B14F-4D97-AF65-F5344CB8AC3E}">
        <p14:creationId xmlns:p14="http://schemas.microsoft.com/office/powerpoint/2010/main" val="46633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1800" y="1052736"/>
            <a:ext cx="5915000" cy="5521800"/>
          </a:xfrm>
        </p:spPr>
        <p:txBody>
          <a:bodyPr>
            <a:normAutofit/>
          </a:bodyPr>
          <a:lstStyle/>
          <a:p>
            <a:pPr algn="just"/>
            <a:r>
              <a:rPr lang="tr-TR" sz="2000" dirty="0">
                <a:latin typeface="Times New Roman" panose="02020603050405020304" pitchFamily="18" charset="0"/>
                <a:cs typeface="Times New Roman" panose="02020603050405020304" pitchFamily="18" charset="0"/>
              </a:rPr>
              <a:t>Yine yerel pazarlarda ürün satışları ile ev gelirlerinin %</a:t>
            </a:r>
            <a:r>
              <a:rPr lang="tr-TR" sz="2000" dirty="0" smtClean="0">
                <a:latin typeface="Times New Roman" panose="02020603050405020304" pitchFamily="18" charset="0"/>
                <a:cs typeface="Times New Roman" panose="02020603050405020304" pitchFamily="18" charset="0"/>
              </a:rPr>
              <a:t>25’inin </a:t>
            </a:r>
            <a:r>
              <a:rPr lang="tr-TR" sz="2000" dirty="0">
                <a:latin typeface="Times New Roman" panose="02020603050405020304" pitchFamily="18" charset="0"/>
                <a:cs typeface="Times New Roman" panose="02020603050405020304" pitchFamily="18" charset="0"/>
              </a:rPr>
              <a:t>de kadınlar tarafından sağlandığı görülüyor.</a:t>
            </a:r>
          </a:p>
          <a:p>
            <a:pPr algn="just"/>
            <a:r>
              <a:rPr lang="tr-TR" sz="2000" dirty="0" smtClean="0">
                <a:latin typeface="Times New Roman" panose="02020603050405020304" pitchFamily="18" charset="0"/>
                <a:cs typeface="Times New Roman" panose="02020603050405020304" pitchFamily="18" charset="0"/>
              </a:rPr>
              <a:t>Dünyada </a:t>
            </a:r>
            <a:r>
              <a:rPr lang="tr-TR" sz="2000" dirty="0">
                <a:latin typeface="Times New Roman" panose="02020603050405020304" pitchFamily="18" charset="0"/>
                <a:cs typeface="Times New Roman" panose="02020603050405020304" pitchFamily="18" charset="0"/>
              </a:rPr>
              <a:t>570 milyondan fazla tarımsal işletme var ve </a:t>
            </a:r>
            <a:r>
              <a:rPr lang="tr-TR" sz="2000" dirty="0" smtClean="0">
                <a:latin typeface="Times New Roman" panose="02020603050405020304" pitchFamily="18" charset="0"/>
                <a:cs typeface="Times New Roman" panose="02020603050405020304" pitchFamily="18" charset="0"/>
              </a:rPr>
              <a:t>bunun 500 </a:t>
            </a:r>
            <a:r>
              <a:rPr lang="tr-TR" sz="2000" dirty="0">
                <a:latin typeface="Times New Roman" panose="02020603050405020304" pitchFamily="18" charset="0"/>
                <a:cs typeface="Times New Roman" panose="02020603050405020304" pitchFamily="18" charset="0"/>
              </a:rPr>
              <a:t>milyondan fazlası, yani yaklaşık </a:t>
            </a:r>
            <a:r>
              <a:rPr lang="tr-TR" sz="2000" dirty="0" smtClean="0">
                <a:latin typeface="Times New Roman" panose="02020603050405020304" pitchFamily="18" charset="0"/>
                <a:cs typeface="Times New Roman" panose="02020603050405020304" pitchFamily="18" charset="0"/>
              </a:rPr>
              <a:t>%90’ı</a:t>
            </a:r>
            <a:r>
              <a:rPr lang="tr-TR" sz="2000" dirty="0">
                <a:latin typeface="Times New Roman" panose="02020603050405020304" pitchFamily="18" charset="0"/>
                <a:cs typeface="Times New Roman" panose="02020603050405020304" pitchFamily="18" charset="0"/>
              </a:rPr>
              <a:t>, aile </a:t>
            </a:r>
            <a:r>
              <a:rPr lang="tr-TR" sz="2000" dirty="0" smtClean="0">
                <a:latin typeface="Times New Roman" panose="02020603050405020304" pitchFamily="18" charset="0"/>
                <a:cs typeface="Times New Roman" panose="02020603050405020304" pitchFamily="18" charset="0"/>
              </a:rPr>
              <a:t>veya büyük </a:t>
            </a:r>
            <a:r>
              <a:rPr lang="tr-TR" sz="2000" dirty="0">
                <a:latin typeface="Times New Roman" panose="02020603050405020304" pitchFamily="18" charset="0"/>
                <a:cs typeface="Times New Roman" panose="02020603050405020304" pitchFamily="18" charset="0"/>
              </a:rPr>
              <a:t>ölçüde aile emeğine dayalı küçük hane </a:t>
            </a:r>
            <a:r>
              <a:rPr lang="tr-TR" sz="2000" dirty="0" smtClean="0">
                <a:latin typeface="Times New Roman" panose="02020603050405020304" pitchFamily="18" charset="0"/>
                <a:cs typeface="Times New Roman" panose="02020603050405020304" pitchFamily="18" charset="0"/>
              </a:rPr>
              <a:t>halkı işletmeleridir</a:t>
            </a:r>
            <a:r>
              <a:rPr lang="tr-TR" sz="2000" dirty="0">
                <a:latin typeface="Times New Roman" panose="02020603050405020304" pitchFamily="18" charset="0"/>
                <a:cs typeface="Times New Roman" panose="02020603050405020304" pitchFamily="18" charset="0"/>
              </a:rPr>
              <a:t>. Bu aile veya büyük ölçüde aile emeğine </a:t>
            </a:r>
            <a:r>
              <a:rPr lang="tr-TR" sz="2000" dirty="0" smtClean="0">
                <a:latin typeface="Times New Roman" panose="02020603050405020304" pitchFamily="18" charset="0"/>
                <a:cs typeface="Times New Roman" panose="02020603050405020304" pitchFamily="18" charset="0"/>
              </a:rPr>
              <a:t>dayalı küçük </a:t>
            </a:r>
            <a:r>
              <a:rPr lang="tr-TR" sz="2000" dirty="0">
                <a:latin typeface="Times New Roman" panose="02020603050405020304" pitchFamily="18" charset="0"/>
                <a:cs typeface="Times New Roman" panose="02020603050405020304" pitchFamily="18" charset="0"/>
              </a:rPr>
              <a:t>hane halkı işletmeleri toplam gerçekleştirmektedirler.</a:t>
            </a:r>
          </a:p>
          <a:p>
            <a:pPr algn="just"/>
            <a:r>
              <a:rPr lang="tr-TR" sz="2000" dirty="0" smtClean="0">
                <a:latin typeface="Times New Roman" panose="02020603050405020304" pitchFamily="18" charset="0"/>
                <a:cs typeface="Times New Roman" panose="02020603050405020304" pitchFamily="18" charset="0"/>
              </a:rPr>
              <a:t>Gıda </a:t>
            </a:r>
            <a:r>
              <a:rPr lang="tr-TR" sz="2000" dirty="0">
                <a:latin typeface="Times New Roman" panose="02020603050405020304" pitchFamily="18" charset="0"/>
                <a:cs typeface="Times New Roman" panose="02020603050405020304" pitchFamily="18" charset="0"/>
              </a:rPr>
              <a:t>sistemlerinin geleceği kadınların </a:t>
            </a:r>
            <a:r>
              <a:rPr lang="tr-TR" sz="2000" dirty="0" smtClean="0">
                <a:latin typeface="Times New Roman" panose="02020603050405020304" pitchFamily="18" charset="0"/>
                <a:cs typeface="Times New Roman" panose="02020603050405020304" pitchFamily="18" charset="0"/>
              </a:rPr>
              <a:t>potansiyellerini kullanabilmelerine </a:t>
            </a:r>
            <a:r>
              <a:rPr lang="tr-TR" sz="2000" dirty="0">
                <a:latin typeface="Times New Roman" panose="02020603050405020304" pitchFamily="18" charset="0"/>
                <a:cs typeface="Times New Roman" panose="02020603050405020304" pitchFamily="18" charset="0"/>
              </a:rPr>
              <a:t>imkan tanınmasına bağlıdır.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5</a:t>
            </a:fld>
            <a:endParaRPr lang="tr-TR"/>
          </a:p>
        </p:txBody>
      </p:sp>
      <p:pic>
        <p:nvPicPr>
          <p:cNvPr id="5" name="Resim 4"/>
          <p:cNvPicPr>
            <a:picLocks noChangeAspect="1"/>
          </p:cNvPicPr>
          <p:nvPr/>
        </p:nvPicPr>
        <p:blipFill>
          <a:blip r:embed="rId3"/>
          <a:stretch>
            <a:fillRect/>
          </a:stretch>
        </p:blipFill>
        <p:spPr>
          <a:xfrm>
            <a:off x="1691680" y="5517232"/>
            <a:ext cx="5691682" cy="665545"/>
          </a:xfrm>
          <a:prstGeom prst="rect">
            <a:avLst/>
          </a:prstGeom>
        </p:spPr>
      </p:pic>
      <p:pic>
        <p:nvPicPr>
          <p:cNvPr id="8" name="Resim 7"/>
          <p:cNvPicPr>
            <a:picLocks noChangeAspect="1"/>
          </p:cNvPicPr>
          <p:nvPr/>
        </p:nvPicPr>
        <p:blipFill rotWithShape="1">
          <a:blip r:embed="rId4"/>
          <a:srcRect l="5696" t="928" r="1524"/>
          <a:stretch/>
        </p:blipFill>
        <p:spPr>
          <a:xfrm>
            <a:off x="251519" y="908720"/>
            <a:ext cx="2664297" cy="25922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6" descr="Bolu Abant İzzet Baysal Üniversitesi | BAİBU Logosu"/>
          <p:cNvPicPr>
            <a:picLocks noChangeAspect="1" noChangeArrowheads="1"/>
          </p:cNvPicPr>
          <p:nvPr/>
        </p:nvPicPr>
        <p:blipFill>
          <a:blip r:embed="rId5"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392206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908720"/>
            <a:ext cx="8229600" cy="773832"/>
          </a:xfrm>
        </p:spPr>
        <p:txBody>
          <a:bodyPr/>
          <a:lstStyle/>
          <a:p>
            <a:r>
              <a:rPr lang="tr-TR" b="1" dirty="0">
                <a:latin typeface="Times New Roman" panose="02020603050405020304" pitchFamily="18" charset="0"/>
                <a:cs typeface="Times New Roman" panose="02020603050405020304" pitchFamily="18" charset="0"/>
              </a:rPr>
              <a:t>Tarım ve Kadının Rolü</a:t>
            </a:r>
            <a:endParaRPr lang="tr-TR" dirty="0"/>
          </a:p>
        </p:txBody>
      </p:sp>
      <p:sp>
        <p:nvSpPr>
          <p:cNvPr id="3" name="İçerik Yer Tutucusu 2"/>
          <p:cNvSpPr>
            <a:spLocks noGrp="1"/>
          </p:cNvSpPr>
          <p:nvPr>
            <p:ph idx="1"/>
          </p:nvPr>
        </p:nvSpPr>
        <p:spPr>
          <a:xfrm>
            <a:off x="457200" y="1988840"/>
            <a:ext cx="4330824" cy="4585696"/>
          </a:xfrm>
        </p:spPr>
        <p:txBody>
          <a:bodyPr>
            <a:normAutofit fontScale="62500" lnSpcReduction="20000"/>
          </a:bodyPr>
          <a:lstStyle/>
          <a:p>
            <a:pPr marL="109728" indent="0" algn="just">
              <a:buNone/>
            </a:pPr>
            <a:r>
              <a:rPr lang="tr-TR" dirty="0">
                <a:latin typeface="Times New Roman" panose="02020603050405020304" pitchFamily="18" charset="0"/>
                <a:cs typeface="Times New Roman" panose="02020603050405020304" pitchFamily="18" charset="0"/>
              </a:rPr>
              <a:t>Kadınlar kırsalda uzun saatler emek isteyen yoğun </a:t>
            </a:r>
            <a:r>
              <a:rPr lang="tr-TR" dirty="0" smtClean="0">
                <a:latin typeface="Times New Roman" panose="02020603050405020304" pitchFamily="18" charset="0"/>
                <a:cs typeface="Times New Roman" panose="02020603050405020304" pitchFamily="18" charset="0"/>
              </a:rPr>
              <a:t>işlerde çalışmalarına </a:t>
            </a:r>
            <a:r>
              <a:rPr lang="tr-TR" dirty="0">
                <a:latin typeface="Times New Roman" panose="02020603050405020304" pitchFamily="18" charset="0"/>
                <a:cs typeface="Times New Roman" panose="02020603050405020304" pitchFamily="18" charset="0"/>
              </a:rPr>
              <a:t>rağmen, erkeklerden daha düşük </a:t>
            </a:r>
            <a:r>
              <a:rPr lang="tr-TR" dirty="0" smtClean="0">
                <a:latin typeface="Times New Roman" panose="02020603050405020304" pitchFamily="18" charset="0"/>
                <a:cs typeface="Times New Roman" panose="02020603050405020304" pitchFamily="18" charset="0"/>
              </a:rPr>
              <a:t>ücret alıyorlar.</a:t>
            </a:r>
            <a:endParaRPr lang="tr-T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Üstüne </a:t>
            </a:r>
            <a:r>
              <a:rPr lang="tr-TR" dirty="0">
                <a:latin typeface="Times New Roman" panose="02020603050405020304" pitchFamily="18" charset="0"/>
                <a:cs typeface="Times New Roman" panose="02020603050405020304" pitchFamily="18" charset="0"/>
              </a:rPr>
              <a:t>üstlük, katkıları yeterince takdir edilmiyor.</a:t>
            </a: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Maalesef </a:t>
            </a:r>
            <a:r>
              <a:rPr lang="tr-TR" dirty="0">
                <a:latin typeface="Times New Roman" panose="02020603050405020304" pitchFamily="18" charset="0"/>
                <a:cs typeface="Times New Roman" panose="02020603050405020304" pitchFamily="18" charset="0"/>
              </a:rPr>
              <a:t>potansiyelleri,</a:t>
            </a: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Sınırlı </a:t>
            </a:r>
            <a:r>
              <a:rPr lang="tr-TR" dirty="0">
                <a:latin typeface="Times New Roman" panose="02020603050405020304" pitchFamily="18" charset="0"/>
                <a:cs typeface="Times New Roman" panose="02020603050405020304" pitchFamily="18" charset="0"/>
              </a:rPr>
              <a:t>okul eğitimi ve krediye ulaşım,</a:t>
            </a: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Üretici </a:t>
            </a:r>
            <a:r>
              <a:rPr lang="tr-TR" dirty="0">
                <a:latin typeface="Times New Roman" panose="02020603050405020304" pitchFamily="18" charset="0"/>
                <a:cs typeface="Times New Roman" panose="02020603050405020304" pitchFamily="18" charset="0"/>
              </a:rPr>
              <a:t>gruplarına düşük düzeyde katılım,</a:t>
            </a: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İhtiyaçlarına </a:t>
            </a:r>
            <a:r>
              <a:rPr lang="tr-TR" dirty="0">
                <a:latin typeface="Times New Roman" panose="02020603050405020304" pitchFamily="18" charset="0"/>
                <a:cs typeface="Times New Roman" panose="02020603050405020304" pitchFamily="18" charset="0"/>
              </a:rPr>
              <a:t>cevap veren özel </a:t>
            </a:r>
            <a:r>
              <a:rPr lang="tr-TR" dirty="0" smtClean="0">
                <a:latin typeface="Times New Roman" panose="02020603050405020304" pitchFamily="18" charset="0"/>
                <a:cs typeface="Times New Roman" panose="02020603050405020304" pitchFamily="18" charset="0"/>
              </a:rPr>
              <a:t>programların olmaması </a:t>
            </a:r>
            <a:r>
              <a:rPr lang="tr-TR" dirty="0">
                <a:latin typeface="Times New Roman" panose="02020603050405020304" pitchFamily="18" charset="0"/>
                <a:cs typeface="Times New Roman" panose="02020603050405020304" pitchFamily="18" charset="0"/>
              </a:rPr>
              <a:t>ya da var olan kırsal </a:t>
            </a:r>
            <a:r>
              <a:rPr lang="tr-TR" dirty="0" smtClean="0">
                <a:latin typeface="Times New Roman" panose="02020603050405020304" pitchFamily="18" charset="0"/>
                <a:cs typeface="Times New Roman" panose="02020603050405020304" pitchFamily="18" charset="0"/>
              </a:rPr>
              <a:t>danışmanlık hizmetlerinin </a:t>
            </a:r>
            <a:r>
              <a:rPr lang="tr-TR" dirty="0">
                <a:latin typeface="Times New Roman" panose="02020603050405020304" pitchFamily="18" charset="0"/>
                <a:cs typeface="Times New Roman" panose="02020603050405020304" pitchFamily="18" charset="0"/>
              </a:rPr>
              <a:t>yetersizliği,</a:t>
            </a:r>
          </a:p>
          <a:p>
            <a:pPr algn="just">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Ağır </a:t>
            </a:r>
            <a:r>
              <a:rPr lang="tr-TR" dirty="0">
                <a:latin typeface="Times New Roman" panose="02020603050405020304" pitchFamily="18" charset="0"/>
                <a:cs typeface="Times New Roman" panose="02020603050405020304" pitchFamily="18" charset="0"/>
              </a:rPr>
              <a:t>ev ve bakım işlerinin ağırlıklı </a:t>
            </a:r>
            <a:r>
              <a:rPr lang="tr-TR" dirty="0" smtClean="0">
                <a:latin typeface="Times New Roman" panose="02020603050405020304" pitchFamily="18" charset="0"/>
                <a:cs typeface="Times New Roman" panose="02020603050405020304" pitchFamily="18" charset="0"/>
              </a:rPr>
              <a:t>olarak kendilerinde </a:t>
            </a:r>
            <a:r>
              <a:rPr lang="tr-TR" dirty="0">
                <a:latin typeface="Times New Roman" panose="02020603050405020304" pitchFamily="18" charset="0"/>
                <a:cs typeface="Times New Roman" panose="02020603050405020304" pitchFamily="18" charset="0"/>
              </a:rPr>
              <a:t>olmaları gibi durumlar </a:t>
            </a:r>
            <a:r>
              <a:rPr lang="tr-TR" dirty="0" smtClean="0">
                <a:latin typeface="Times New Roman" panose="02020603050405020304" pitchFamily="18" charset="0"/>
                <a:cs typeface="Times New Roman" panose="02020603050405020304" pitchFamily="18" charset="0"/>
              </a:rPr>
              <a:t>sebebiyle kısıtlanmışlar</a:t>
            </a:r>
            <a:r>
              <a:rPr lang="tr-TR" dirty="0">
                <a:latin typeface="Times New Roman" panose="02020603050405020304" pitchFamily="18" charset="0"/>
                <a:cs typeface="Times New Roman" panose="02020603050405020304" pitchFamily="18" charset="0"/>
              </a:rPr>
              <a:t>.</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6</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pic>
        <p:nvPicPr>
          <p:cNvPr id="6" name="Resim 5"/>
          <p:cNvPicPr>
            <a:picLocks noChangeAspect="1"/>
          </p:cNvPicPr>
          <p:nvPr/>
        </p:nvPicPr>
        <p:blipFill>
          <a:blip r:embed="rId3"/>
          <a:stretch>
            <a:fillRect/>
          </a:stretch>
        </p:blipFill>
        <p:spPr>
          <a:xfrm>
            <a:off x="5350858" y="2218839"/>
            <a:ext cx="3392691" cy="3577831"/>
          </a:xfrm>
          <a:prstGeom prst="rect">
            <a:avLst/>
          </a:prstGeom>
        </p:spPr>
      </p:pic>
    </p:spTree>
    <p:extLst>
      <p:ext uri="{BB962C8B-B14F-4D97-AF65-F5344CB8AC3E}">
        <p14:creationId xmlns:p14="http://schemas.microsoft.com/office/powerpoint/2010/main" val="394418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908720"/>
            <a:ext cx="8229600" cy="773832"/>
          </a:xfrm>
        </p:spPr>
        <p:txBody>
          <a:bodyPr/>
          <a:lstStyle/>
          <a:p>
            <a:r>
              <a:rPr lang="tr-TR" b="1" dirty="0">
                <a:latin typeface="Times New Roman" panose="02020603050405020304" pitchFamily="18" charset="0"/>
                <a:cs typeface="Times New Roman" panose="02020603050405020304" pitchFamily="18" charset="0"/>
              </a:rPr>
              <a:t>Tarım ve Kadının Rolü</a:t>
            </a:r>
            <a:endParaRPr lang="tr-TR" dirty="0"/>
          </a:p>
        </p:txBody>
      </p:sp>
      <p:sp>
        <p:nvSpPr>
          <p:cNvPr id="3" name="İçerik Yer Tutucusu 2"/>
          <p:cNvSpPr>
            <a:spLocks noGrp="1"/>
          </p:cNvSpPr>
          <p:nvPr>
            <p:ph idx="1"/>
          </p:nvPr>
        </p:nvSpPr>
        <p:spPr>
          <a:xfrm>
            <a:off x="457200" y="1988840"/>
            <a:ext cx="8311952" cy="4585696"/>
          </a:xfrm>
        </p:spPr>
        <p:txBody>
          <a:bodyPr>
            <a:normAutofit fontScale="77500" lnSpcReduction="20000"/>
          </a:bodyPr>
          <a:lstStyle/>
          <a:p>
            <a:pPr algn="just"/>
            <a:r>
              <a:rPr lang="tr-TR" dirty="0">
                <a:latin typeface="Times New Roman" panose="02020603050405020304" pitchFamily="18" charset="0"/>
                <a:cs typeface="Times New Roman" panose="02020603050405020304" pitchFamily="18" charset="0"/>
              </a:rPr>
              <a:t>Dikim, ayıklama, hasat ve hasat sonrası işleme gibi temel görevleri yerine getirirler</a:t>
            </a:r>
            <a:r>
              <a:rPr lang="tr-TR" dirty="0" smtClean="0">
                <a:latin typeface="Times New Roman" panose="02020603050405020304" pitchFamily="18" charset="0"/>
                <a:cs typeface="Times New Roman" panose="02020603050405020304" pitchFamily="18" charset="0"/>
              </a:rPr>
              <a:t>.</a:t>
            </a: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Tarladaki emeklerinin ötesinde, kadınlar genellikle hanenin gıda güvenliğini yönetmekten, beslenme konusunda kararlar almaktan ve gelecekteki ekimler için tohumları saklamaktan sorumludur</a:t>
            </a:r>
            <a:r>
              <a:rPr lang="tr-TR" dirty="0" smtClean="0">
                <a:latin typeface="Times New Roman" panose="02020603050405020304" pitchFamily="18" charset="0"/>
                <a:cs typeface="Times New Roman" panose="02020603050405020304" pitchFamily="18" charset="0"/>
              </a:rPr>
              <a:t>.</a:t>
            </a:r>
          </a:p>
          <a:p>
            <a:pPr marL="109728" indent="0" algn="just">
              <a:buNone/>
            </a:pPr>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Ancak, katkılarına rağmen kadın çiftçiler tarım politikalarında ve kalkınma programlarında genellikle göz ardı edilmektedir. </a:t>
            </a:r>
            <a:endParaRPr lang="tr-TR" dirty="0" smtClean="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Toprak </a:t>
            </a:r>
            <a:r>
              <a:rPr lang="tr-TR" dirty="0">
                <a:latin typeface="Times New Roman" panose="02020603050405020304" pitchFamily="18" charset="0"/>
                <a:cs typeface="Times New Roman" panose="02020603050405020304" pitchFamily="18" charset="0"/>
              </a:rPr>
              <a:t>mülkiyeti, kredi, eğitim ve tohum, gübre ve alet gibi tarımsal girdilere erişimleri sınırlıdır. Bu eşitsizlik, kadınların tarım ekonomisine tam katılımını engellemekte, verimliliklerini ve ekonomik potansiyellerini sınırlandırmaktadır.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7</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107504" y="213735"/>
            <a:ext cx="857256" cy="850558"/>
          </a:xfrm>
          <a:prstGeom prst="rect">
            <a:avLst/>
          </a:prstGeom>
          <a:noFill/>
        </p:spPr>
      </p:pic>
    </p:spTree>
    <p:extLst>
      <p:ext uri="{BB962C8B-B14F-4D97-AF65-F5344CB8AC3E}">
        <p14:creationId xmlns:p14="http://schemas.microsoft.com/office/powerpoint/2010/main" val="4072138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136" y="820128"/>
            <a:ext cx="8229600" cy="1066800"/>
          </a:xfrm>
        </p:spPr>
        <p:txBody>
          <a:bodyPr>
            <a:noAutofit/>
          </a:bodyPr>
          <a:lstStyle/>
          <a:p>
            <a:pPr algn="just"/>
            <a:r>
              <a:rPr lang="tr-TR" sz="2800" b="1" i="1" dirty="0">
                <a:latin typeface="Times New Roman" panose="02020603050405020304" pitchFamily="18" charset="0"/>
                <a:cs typeface="Times New Roman" panose="02020603050405020304" pitchFamily="18" charset="0"/>
              </a:rPr>
              <a:t>Tarımda kadınların güçlendirilmesinin dönüştürücü bir etkiye sahip olabileceği birkaç temel alan vardır:</a:t>
            </a:r>
          </a:p>
        </p:txBody>
      </p:sp>
      <p:sp>
        <p:nvSpPr>
          <p:cNvPr id="4" name="Slayt Numarası Yer Tutucusu 3"/>
          <p:cNvSpPr>
            <a:spLocks noGrp="1"/>
          </p:cNvSpPr>
          <p:nvPr>
            <p:ph type="sldNum" sz="quarter" idx="12"/>
          </p:nvPr>
        </p:nvSpPr>
        <p:spPr/>
        <p:txBody>
          <a:bodyPr/>
          <a:lstStyle/>
          <a:p>
            <a:fld id="{B1DEFA8C-F947-479F-BE07-76B6B3F80BF1}" type="slidenum">
              <a:rPr lang="tr-TR" smtClean="0"/>
              <a:pPr/>
              <a:t>8</a:t>
            </a:fld>
            <a:endParaRPr lang="tr-TR"/>
          </a:p>
        </p:txBody>
      </p:sp>
      <p:sp>
        <p:nvSpPr>
          <p:cNvPr id="5" name="Rectangle 1"/>
          <p:cNvSpPr>
            <a:spLocks noGrp="1" noChangeArrowheads="1"/>
          </p:cNvSpPr>
          <p:nvPr>
            <p:ph idx="1"/>
          </p:nvPr>
        </p:nvSpPr>
        <p:spPr bwMode="auto">
          <a:xfrm>
            <a:off x="457200" y="1992327"/>
            <a:ext cx="823057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 Kaynaklara Erişim Engelleri:</a:t>
            </a:r>
            <a:r>
              <a:rPr kumimoji="0" lang="tr-TR" altLang="tr-TR" sz="1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 çiftçiler, arazi, kredi ve tarımsal girdilere erişimde önemli zorluklar yaşamaktadır. Toprak mülkiyeti ve finansal kaynaklara erişimdeki eşitsizlikler, kadınların tarımsal faaliyetlerini geliştirme potansiyelini sınırlamaktadır. </a:t>
            </a: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 Eğitim ve Öğretimdeki Eşitsizlik:</a:t>
            </a:r>
            <a:r>
              <a:rPr kumimoji="0" lang="tr-TR" altLang="tr-TR" sz="1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 çiftçiler, modern tarım teknikleri ve iklime dirençli uygulamalar gibi konularda yeterli eğitime erişememektedir. Eğitim programlarının genellikle erkeklere odaklanması, kadınların tarımsal bilgi ve becerilerini geliştirmelerini engellemektedir. </a:t>
            </a: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3. Karar Alma Süreçlerine Katılımın Sınırlandırılması:</a:t>
            </a:r>
            <a:r>
              <a:rPr kumimoji="0" lang="tr-TR" altLang="tr-TR" sz="18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Toplumsal cinsiyet normları, kadınların tarımla ilgili karar alma süreçlerine katılımını kısıtlamaktadır. Kadınların, tarımsal üretim ve hane gelirinin yönetimi gibi konularda söz sahibi olamaması, onların güçlenmesini ve tarımsal verimliliğin artmasını engellemektedir.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6" descr="Bolu Abant İzzet Baysal Üniversitesi | BAİBU Logosu"/>
          <p:cNvPicPr>
            <a:picLocks noChangeAspect="1" noChangeArrowheads="1"/>
          </p:cNvPicPr>
          <p:nvPr/>
        </p:nvPicPr>
        <p:blipFill>
          <a:blip r:embed="rId2" cstate="print"/>
          <a:srcRect/>
          <a:stretch>
            <a:fillRect/>
          </a:stretch>
        </p:blipFill>
        <p:spPr bwMode="auto">
          <a:xfrm>
            <a:off x="251520" y="156273"/>
            <a:ext cx="857256" cy="850558"/>
          </a:xfrm>
          <a:prstGeom prst="rect">
            <a:avLst/>
          </a:prstGeom>
          <a:noFill/>
        </p:spPr>
      </p:pic>
    </p:spTree>
    <p:extLst>
      <p:ext uri="{BB962C8B-B14F-4D97-AF65-F5344CB8AC3E}">
        <p14:creationId xmlns:p14="http://schemas.microsoft.com/office/powerpoint/2010/main" val="3440177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764704"/>
            <a:ext cx="8229600" cy="792088"/>
          </a:xfrm>
        </p:spPr>
        <p:txBody>
          <a:bodyPr>
            <a:normAutofit/>
          </a:bodyPr>
          <a:lstStyle/>
          <a:p>
            <a:r>
              <a:rPr lang="nn-NO" sz="2400" b="1" dirty="0">
                <a:latin typeface="Times New Roman" panose="02020603050405020304" pitchFamily="18" charset="0"/>
                <a:cs typeface="Times New Roman" panose="02020603050405020304" pitchFamily="18" charset="0"/>
              </a:rPr>
              <a:t>Tarımda Kadınların Ekonomik Olarak Güçlendirilmesi</a:t>
            </a:r>
            <a:endParaRPr lang="tr-TR" sz="2400" b="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B1DEFA8C-F947-479F-BE07-76B6B3F80BF1}" type="slidenum">
              <a:rPr lang="tr-TR" smtClean="0"/>
              <a:pPr/>
              <a:t>9</a:t>
            </a:fld>
            <a:endParaRPr lang="tr-TR"/>
          </a:p>
        </p:txBody>
      </p:sp>
      <p:pic>
        <p:nvPicPr>
          <p:cNvPr id="5" name="Picture 6" descr="Bolu Abant İzzet Baysal Üniversitesi | BAİBU Logosu"/>
          <p:cNvPicPr>
            <a:picLocks noChangeAspect="1" noChangeArrowheads="1"/>
          </p:cNvPicPr>
          <p:nvPr/>
        </p:nvPicPr>
        <p:blipFill>
          <a:blip r:embed="rId2" cstate="print"/>
          <a:srcRect/>
          <a:stretch>
            <a:fillRect/>
          </a:stretch>
        </p:blipFill>
        <p:spPr bwMode="auto">
          <a:xfrm>
            <a:off x="251520" y="156273"/>
            <a:ext cx="857256" cy="850558"/>
          </a:xfrm>
          <a:prstGeom prst="rect">
            <a:avLst/>
          </a:prstGeom>
          <a:noFill/>
        </p:spPr>
      </p:pic>
      <p:sp>
        <p:nvSpPr>
          <p:cNvPr id="6" name="Rectangle 1"/>
          <p:cNvSpPr>
            <a:spLocks noGrp="1" noChangeArrowheads="1"/>
          </p:cNvSpPr>
          <p:nvPr>
            <p:ph idx="1"/>
          </p:nvPr>
        </p:nvSpPr>
        <p:spPr bwMode="auto">
          <a:xfrm>
            <a:off x="467544" y="1541093"/>
            <a:ext cx="82089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 Artan Verimlilik ve Gıda Güvenliği:</a:t>
            </a:r>
            <a:r>
              <a:rPr kumimoji="0" lang="tr-TR" altLang="tr-TR" sz="1800" b="0"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 çiftçilere erkeklerle eşit kaynak ve eğitim sağlandığında, tarımsal verimlilik önemli ölçüde artar. Bu durum, hem kadınların ekonomik durumunu iyileştirir hem de genel gıda güvenliğine ve ekonomik kalkınmaya katkıda bulunur.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 Gelir Çeşitlendirmesi ve Ekonomik Direnç:</a:t>
            </a:r>
            <a:r>
              <a:rPr kumimoji="0" lang="tr-TR" altLang="tr-TR" sz="1800" b="0"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Kadınların tarımda güçlendirilmesi, geleneksel çiftçiliğin ötesinde gelir kaynakları yaratır. Değer katılmış ürünler üretmek, hayvancılık yapmak veya yerel pazarlarda faaliyet göstermek gibi ek gelir kaynakları, kadınların ekonomik kırılganlığını azaltır.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3. Pazarlara Erişim ve Adil Fiyatlandırma:</a:t>
            </a:r>
            <a:r>
              <a:rPr kumimoji="0" lang="tr-TR" altLang="tr-TR" sz="1800" b="0"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 çiftçilerin pazarlara erişimini iyileştirmek, ürünlerini satma engellerini kaldırmak ve adil fiyatlar almalarını sağlamak, ekonomik güçlenmeleri için kritik öneme sahiptir.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4. Finansal Kapsayıcılık ve Bağımsızlık:</a:t>
            </a:r>
            <a:r>
              <a:rPr kumimoji="0" lang="tr-TR" altLang="tr-TR" sz="1800" b="0"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Kadın çiftçilere özel mikro kredi ve finansal hizmetlere erişim sağlamak, onların çiftliklerine yatırım yapmalarına, girdi satın almalarına ve verimliliklerini artırmalarına yardımcı olur. Finansal kapsayıcılık, kadınların ekonomik bağımsızlığını ve dayanıklılığını güçlendirir.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865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897</TotalTime>
  <Words>1848</Words>
  <Application>Microsoft Office PowerPoint</Application>
  <PresentationFormat>Ekran Gösterisi (4:3)</PresentationFormat>
  <Paragraphs>202</Paragraphs>
  <Slides>25</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25</vt:i4>
      </vt:variant>
    </vt:vector>
  </HeadingPairs>
  <TitlesOfParts>
    <vt:vector size="33" baseType="lpstr">
      <vt:lpstr>Arial</vt:lpstr>
      <vt:lpstr>Calibri</vt:lpstr>
      <vt:lpstr>Comic Sans MS</vt:lpstr>
      <vt:lpstr>Georgia</vt:lpstr>
      <vt:lpstr>Times New Roman</vt:lpstr>
      <vt:lpstr>Wingdings</vt:lpstr>
      <vt:lpstr>Wingdings 2</vt:lpstr>
      <vt:lpstr>Şehir Hayatı</vt:lpstr>
      <vt:lpstr>            </vt:lpstr>
      <vt:lpstr>Dünyada Tarımda ‘Kadın olmak’...</vt:lpstr>
      <vt:lpstr>Tarım ve Kadının Rolü</vt:lpstr>
      <vt:lpstr>Tarım ve Kadının Rolü</vt:lpstr>
      <vt:lpstr>PowerPoint Sunusu</vt:lpstr>
      <vt:lpstr>Tarım ve Kadının Rolü</vt:lpstr>
      <vt:lpstr>Tarım ve Kadının Rolü</vt:lpstr>
      <vt:lpstr>Tarımda kadınların güçlendirilmesinin dönüştürücü bir etkiye sahip olabileceği birkaç temel alan vardır:</vt:lpstr>
      <vt:lpstr>Tarımda Kadınların Ekonomik Olarak Güçlendirilmesi</vt:lpstr>
      <vt:lpstr>İklim Değişikliğinin Tarım ve Sağlık Üzerindeki Etkileri</vt:lpstr>
      <vt:lpstr>PowerPoint Sunusu</vt:lpstr>
      <vt:lpstr>PowerPoint Sunusu</vt:lpstr>
      <vt:lpstr>Uyumun sistematik yapısı</vt:lpstr>
      <vt:lpstr>Uyum neden gerekli? </vt:lpstr>
      <vt:lpstr>TARIM SEKTÖRÜNDE AZALTIM VE UYUM</vt:lpstr>
      <vt:lpstr>PowerPoint Sunusu</vt:lpstr>
      <vt:lpstr>PowerPoint Sunusu</vt:lpstr>
      <vt:lpstr>PowerPoint Sunusu</vt:lpstr>
      <vt:lpstr>İklim Değişikliğinin Kadınlar Üzerindeki Etkileri</vt:lpstr>
      <vt:lpstr>İklim Değişikliğinin Kadınlar Üzerindeki Etkileri</vt:lpstr>
      <vt:lpstr>PowerPoint Sunusu</vt:lpstr>
      <vt:lpstr>Kadınların Tarımda ve Sağlıkta Danışman Olarak Önemi</vt:lpstr>
      <vt:lpstr>Tarımda Kadınların Danışman Olarak Üstlenebileceği Roller</vt:lpstr>
      <vt:lpstr>Referanslar: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Zenbook</dc:creator>
  <cp:lastModifiedBy>Zenbook</cp:lastModifiedBy>
  <cp:revision>87</cp:revision>
  <dcterms:created xsi:type="dcterms:W3CDTF">2024-05-06T13:15:50Z</dcterms:created>
  <dcterms:modified xsi:type="dcterms:W3CDTF">2025-05-01T09:07:45Z</dcterms:modified>
</cp:coreProperties>
</file>